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45"/>
  </p:notesMasterIdLst>
  <p:handoutMasterIdLst>
    <p:handoutMasterId r:id="rId46"/>
  </p:handoutMasterIdLst>
  <p:sldIdLst>
    <p:sldId id="446" r:id="rId2"/>
    <p:sldId id="389" r:id="rId3"/>
    <p:sldId id="430" r:id="rId4"/>
    <p:sldId id="477" r:id="rId5"/>
    <p:sldId id="475" r:id="rId6"/>
    <p:sldId id="466" r:id="rId7"/>
    <p:sldId id="392" r:id="rId8"/>
    <p:sldId id="463" r:id="rId9"/>
    <p:sldId id="435" r:id="rId10"/>
    <p:sldId id="674" r:id="rId11"/>
    <p:sldId id="675" r:id="rId12"/>
    <p:sldId id="427" r:id="rId13"/>
    <p:sldId id="467" r:id="rId14"/>
    <p:sldId id="450" r:id="rId15"/>
    <p:sldId id="394" r:id="rId16"/>
    <p:sldId id="400" r:id="rId17"/>
    <p:sldId id="486" r:id="rId18"/>
    <p:sldId id="485" r:id="rId19"/>
    <p:sldId id="468" r:id="rId20"/>
    <p:sldId id="452" r:id="rId21"/>
    <p:sldId id="677" r:id="rId22"/>
    <p:sldId id="678" r:id="rId23"/>
    <p:sldId id="679" r:id="rId24"/>
    <p:sldId id="438" r:id="rId25"/>
    <p:sldId id="680" r:id="rId26"/>
    <p:sldId id="459" r:id="rId27"/>
    <p:sldId id="401" r:id="rId28"/>
    <p:sldId id="469" r:id="rId29"/>
    <p:sldId id="453" r:id="rId30"/>
    <p:sldId id="455" r:id="rId31"/>
    <p:sldId id="460" r:id="rId32"/>
    <p:sldId id="402" r:id="rId33"/>
    <p:sldId id="684" r:id="rId34"/>
    <p:sldId id="470" r:id="rId35"/>
    <p:sldId id="476" r:id="rId36"/>
    <p:sldId id="478" r:id="rId37"/>
    <p:sldId id="424" r:id="rId38"/>
    <p:sldId id="461" r:id="rId39"/>
    <p:sldId id="409" r:id="rId40"/>
    <p:sldId id="457" r:id="rId41"/>
    <p:sldId id="480" r:id="rId42"/>
    <p:sldId id="481" r:id="rId43"/>
    <p:sldId id="683" r:id="rId44"/>
  </p:sldIdLst>
  <p:sldSz cx="12192000" cy="6858000"/>
  <p:notesSz cx="7099300" cy="10234613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4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28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5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18" algn="l" defTabSz="91428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858" algn="l" defTabSz="91428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00" algn="l" defTabSz="91428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143" algn="l" defTabSz="91428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B7D3C9"/>
    <a:srgbClr val="C3BAD2"/>
    <a:srgbClr val="D0F9FE"/>
    <a:srgbClr val="008000"/>
    <a:srgbClr val="0033CC"/>
    <a:srgbClr val="FF3300"/>
    <a:srgbClr val="D5DFFF"/>
    <a:srgbClr val="B9CAFF"/>
    <a:srgbClr val="7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09" autoAdjust="0"/>
    <p:restoredTop sz="84704" autoAdjust="0"/>
  </p:normalViewPr>
  <p:slideViewPr>
    <p:cSldViewPr>
      <p:cViewPr varScale="1">
        <p:scale>
          <a:sx n="96" d="100"/>
          <a:sy n="96" d="100"/>
        </p:scale>
        <p:origin x="3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4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2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5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3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best when there is a shallow solution, s &lt;&lt; m</a:t>
            </a:r>
          </a:p>
          <a:p>
            <a:r>
              <a:rPr lang="en-US" dirty="0"/>
              <a:t>DFS best when solutions all at m, and fairly common at 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4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breadth-first – spreads out in concentric circles from root. Explores a lot of the state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DFS – explores less but finds a terrible solution.</a:t>
            </a:r>
          </a:p>
          <a:p>
            <a:r>
              <a:rPr lang="en-US" dirty="0"/>
              <a:t>Is it checking for repeated states? Yes! (Otherwise it would never 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>
                <a:solidFill>
                  <a:srgbClr val="CC00CC"/>
                </a:solidFill>
              </a:rPr>
              <a:t>1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)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) + …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+…+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  = (s+1) + sb + (s-1)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 + … + 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i="0" baseline="0" dirty="0">
                <a:solidFill>
                  <a:srgbClr val="CC00CC"/>
                </a:solidFill>
              </a:rPr>
              <a:t>  =</a:t>
            </a:r>
            <a:r>
              <a:rPr lang="en-US" sz="2400" dirty="0">
                <a:solidFill>
                  <a:srgbClr val="CC00CC"/>
                </a:solidFill>
              </a:rPr>
              <a:t>  </a:t>
            </a:r>
            <a:r>
              <a:rPr lang="en-US" sz="2400" i="1" dirty="0">
                <a:solidFill>
                  <a:srgbClr val="CC00CC"/>
                </a:solidFill>
              </a:rPr>
              <a:t>O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7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96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1 for shallow, 2 for deep water. 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08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“Move to nearest dot” requires repeated invocation of a search algorithm. It’s good but not perfect. Remember that final score: 907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computation done up front: slower, but better: 914.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1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5" indent="0">
              <a:buNone/>
              <a:defRPr sz="1900"/>
            </a:lvl2pPr>
            <a:lvl3pPr marL="914309" indent="0">
              <a:buNone/>
              <a:defRPr sz="1600"/>
            </a:lvl3pPr>
            <a:lvl4pPr marL="1371464" indent="0">
              <a:buNone/>
              <a:defRPr sz="1500"/>
            </a:lvl4pPr>
            <a:lvl5pPr marL="1828618" indent="0">
              <a:buNone/>
              <a:defRPr sz="1500"/>
            </a:lvl5pPr>
            <a:lvl6pPr marL="2285774" indent="0">
              <a:buNone/>
              <a:defRPr sz="1500"/>
            </a:lvl6pPr>
            <a:lvl7pPr marL="2742926" indent="0">
              <a:buNone/>
              <a:defRPr sz="1500"/>
            </a:lvl7pPr>
            <a:lvl8pPr marL="3200080" indent="0">
              <a:buNone/>
              <a:defRPr sz="1500"/>
            </a:lvl8pPr>
            <a:lvl9pPr marL="365723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5" indent="0">
              <a:buNone/>
              <a:defRPr sz="2000" b="1"/>
            </a:lvl2pPr>
            <a:lvl3pPr marL="914309" indent="0">
              <a:buNone/>
              <a:defRPr sz="19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5" indent="0">
              <a:buNone/>
              <a:defRPr sz="2800"/>
            </a:lvl2pPr>
            <a:lvl3pPr marL="914309" indent="0">
              <a:buNone/>
              <a:defRPr sz="24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55" indent="0">
              <a:buNone/>
              <a:defRPr sz="1200"/>
            </a:lvl2pPr>
            <a:lvl3pPr marL="914309" indent="0">
              <a:buNone/>
              <a:defRPr sz="1100"/>
            </a:lvl3pPr>
            <a:lvl4pPr marL="1371464" indent="0">
              <a:buNone/>
              <a:defRPr sz="900"/>
            </a:lvl4pPr>
            <a:lvl5pPr marL="1828618" indent="0">
              <a:buNone/>
              <a:defRPr sz="900"/>
            </a:lvl5pPr>
            <a:lvl6pPr marL="2285774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2" tIns="45718" rIns="91432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B Titr" pitchFamily="2" charset="-7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5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66" indent="-3428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B Zar" pitchFamily="2" charset="-78"/>
        </a:defRPr>
      </a:lvl1pPr>
      <a:lvl2pPr marL="742876" indent="-28572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  <a:cs typeface="B Zar" pitchFamily="2" charset="-78"/>
        </a:defRPr>
      </a:lvl2pPr>
      <a:lvl3pPr marL="1142886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  <a:cs typeface="B Zar" pitchFamily="2" charset="-78"/>
        </a:defRPr>
      </a:lvl3pPr>
      <a:lvl4pPr marL="1600040" indent="-22857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4pPr>
      <a:lvl5pPr marL="2057195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cs typeface="B Zar" pitchFamily="2" charset="-78"/>
        </a:defRPr>
      </a:lvl5pPr>
      <a:lvl6pPr marL="2514349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0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658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814" indent="-2285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6" y="533402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5"/>
            <a:ext cx="12192000" cy="1470025"/>
          </a:xfrm>
        </p:spPr>
        <p:txBody>
          <a:bodyPr/>
          <a:lstStyle/>
          <a:p>
            <a:pPr eaLnBrk="1" hangingPunct="1"/>
            <a:r>
              <a:rPr lang="fa-IR" dirty="0"/>
              <a:t>هوش مصنوعی</a:t>
            </a: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fa-IR" sz="4300" dirty="0"/>
              <a:t>جستجو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1"/>
            <a:ext cx="12192000" cy="76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dirty="0">
                <a:latin typeface="Calibri"/>
                <a:cs typeface="B Compset" pitchFamily="2" charset="-78"/>
              </a:rPr>
              <a:t>دانشگاه ایلام</a:t>
            </a:r>
            <a:endParaRPr lang="en-US" dirty="0">
              <a:latin typeface="Calibri"/>
              <a:cs typeface="B Compset" pitchFamily="2" charset="-78"/>
            </a:endParaRPr>
          </a:p>
          <a:p>
            <a:pPr algn="ctr" rtl="1">
              <a:spcBef>
                <a:spcPct val="50000"/>
              </a:spcBef>
            </a:pPr>
            <a:r>
              <a:rPr lang="fa-IR" dirty="0">
                <a:latin typeface="Calibri"/>
                <a:cs typeface="B Nazanin" pitchFamily="2" charset="-78"/>
              </a:rPr>
              <a:t>(در تهیه ی این اسلایدها از مطالب موجود در </a:t>
            </a:r>
            <a:r>
              <a:rPr lang="en-US" sz="1600" dirty="0">
                <a:cs typeface="B Nazanin" pitchFamily="2" charset="-78"/>
              </a:rPr>
              <a:t>ai.berkeley.edu</a:t>
            </a:r>
            <a:r>
              <a:rPr lang="fa-IR" dirty="0">
                <a:cs typeface="B Nazanin" pitchFamily="2" charset="-78"/>
              </a:rPr>
              <a:t> استفاده شده است)</a:t>
            </a:r>
            <a:endParaRPr lang="en-US" dirty="0">
              <a:latin typeface="Calibri"/>
              <a:cs typeface="B Nazanin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مسافرت در رومانی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001001" y="1338648"/>
            <a:ext cx="3886200" cy="5366952"/>
          </a:xfrm>
        </p:spPr>
        <p:txBody>
          <a:bodyPr/>
          <a:lstStyle/>
          <a:p>
            <a:pPr algn="r" rtl="1" eaLnBrk="1" hangingPunct="1"/>
            <a:r>
              <a:rPr lang="fa-IR" sz="2400" dirty="0"/>
              <a:t>فضای حالت:</a:t>
            </a:r>
            <a:endParaRPr lang="en-US" sz="2400" dirty="0"/>
          </a:p>
          <a:p>
            <a:pPr lvl="1" algn="r" rtl="1" eaLnBrk="1" hangingPunct="1"/>
            <a:r>
              <a:rPr lang="fa-IR" sz="2000" dirty="0"/>
              <a:t>شهرها</a:t>
            </a:r>
            <a:endParaRPr lang="en-US" sz="2000" dirty="0"/>
          </a:p>
          <a:p>
            <a:pPr algn="r" rtl="1"/>
            <a:r>
              <a:rPr lang="fa-IR" sz="2400" dirty="0"/>
              <a:t>حالت شروع:</a:t>
            </a:r>
            <a:endParaRPr lang="en-US" sz="2400" dirty="0"/>
          </a:p>
          <a:p>
            <a:pPr lvl="1" algn="r" rtl="1"/>
            <a:r>
              <a:rPr lang="fa-IR" sz="2000" dirty="0"/>
              <a:t>آراد</a:t>
            </a:r>
            <a:endParaRPr lang="en-US" sz="2000" dirty="0"/>
          </a:p>
          <a:p>
            <a:pPr algn="r" rtl="1" eaLnBrk="1" hangingPunct="1"/>
            <a:r>
              <a:rPr lang="fa-IR" sz="2400" dirty="0"/>
              <a:t>اعمال: </a:t>
            </a:r>
            <a:endParaRPr lang="en-US" sz="2400" dirty="0"/>
          </a:p>
          <a:p>
            <a:pPr lvl="1" algn="r" rtl="1"/>
            <a:r>
              <a:rPr lang="fa-IR" sz="2000" dirty="0"/>
              <a:t>برو به یکی از شهرهای مجاور</a:t>
            </a:r>
            <a:endParaRPr lang="en-US" sz="2000" dirty="0"/>
          </a:p>
          <a:p>
            <a:pPr algn="r" rtl="1" eaLnBrk="1" hangingPunct="1"/>
            <a:r>
              <a:rPr lang="fa-IR" sz="2400" dirty="0"/>
              <a:t>مدل انتقال:</a:t>
            </a:r>
            <a:endParaRPr lang="en-US" sz="2400" dirty="0"/>
          </a:p>
          <a:p>
            <a:pPr lvl="1" algn="r" rtl="1"/>
            <a:r>
              <a:rPr lang="fa-IR" sz="2000" dirty="0"/>
              <a:t>رسیدن به شهر مجاور</a:t>
            </a:r>
            <a:endParaRPr lang="en-US" sz="2000" dirty="0"/>
          </a:p>
          <a:p>
            <a:pPr algn="r" rtl="1" eaLnBrk="1" hangingPunct="1"/>
            <a:r>
              <a:rPr lang="fa-IR" sz="2400" dirty="0"/>
              <a:t>هدف:</a:t>
            </a:r>
            <a:endParaRPr lang="en-US" sz="2400" dirty="0"/>
          </a:p>
          <a:p>
            <a:pPr lvl="1" algn="r" rtl="1"/>
            <a:r>
              <a:rPr lang="fa-IR" sz="2000" dirty="0"/>
              <a:t>آیا </a:t>
            </a:r>
            <a:r>
              <a:rPr lang="en-US" sz="2000" i="1" dirty="0">
                <a:solidFill>
                  <a:srgbClr val="CC00CC"/>
                </a:solidFill>
              </a:rPr>
              <a:t> s</a:t>
            </a:r>
            <a:r>
              <a:rPr lang="fa-IR" sz="2000" dirty="0"/>
              <a:t> با بخارست برابر است؟</a:t>
            </a:r>
            <a:endParaRPr lang="en-US" sz="2000" dirty="0"/>
          </a:p>
          <a:p>
            <a:pPr algn="r" rtl="1"/>
            <a:r>
              <a:rPr lang="fa-IR" sz="2400" dirty="0"/>
              <a:t>هزینه ی عمل:</a:t>
            </a:r>
            <a:endParaRPr lang="en-US" sz="2400" dirty="0"/>
          </a:p>
          <a:p>
            <a:pPr lvl="1" algn="r" rtl="1"/>
            <a:r>
              <a:rPr lang="fa-IR" sz="2000" dirty="0"/>
              <a:t>فاصله بین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</a:t>
            </a:r>
            <a:r>
              <a:rPr lang="fa-IR" sz="2000" dirty="0"/>
              <a:t> و 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’</a:t>
            </a:r>
            <a:endParaRPr lang="en-US" sz="1200" dirty="0">
              <a:solidFill>
                <a:srgbClr val="CC00CC"/>
              </a:solidFill>
            </a:endParaRPr>
          </a:p>
          <a:p>
            <a:pPr algn="r" rtl="1" eaLnBrk="1" hangingPunct="1"/>
            <a:r>
              <a:rPr lang="fa-IR" sz="2400" dirty="0"/>
              <a:t>راه حل؟ </a:t>
            </a:r>
            <a:endParaRPr lang="en-US" sz="2400" dirty="0"/>
          </a:p>
          <a:p>
            <a:pPr algn="r" rtl="1" eaLnBrk="1" hangingPunct="1"/>
            <a:endParaRPr lang="en-US" sz="2400" dirty="0"/>
          </a:p>
          <a:p>
            <a:pPr algn="r" rtl="1" eaLnBrk="1" hangingPunct="1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A9D95-54A3-1D44-9FEC-3221B9EC6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8650"/>
            <a:ext cx="7318749" cy="43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مدلها اغلب غلط هستند!</a:t>
            </a:r>
            <a:endParaRPr lang="en-US" dirty="0"/>
          </a:p>
        </p:txBody>
      </p:sp>
      <p:pic>
        <p:nvPicPr>
          <p:cNvPr id="6" name="Picture 5" descr="A picture containing text, outdoor, sign, aircraft&#10;&#10;Description automatically generated">
            <a:extLst>
              <a:ext uri="{FF2B5EF4-FFF2-40B4-BE49-F238E27FC236}">
                <a16:creationId xmlns:a16="http://schemas.microsoft.com/office/drawing/2014/main" id="{95622383-9330-6C40-9CB1-886B5AD63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17600"/>
            <a:ext cx="8610600" cy="57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3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اندازه ی فضای حالت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977720" y="1600200"/>
            <a:ext cx="5943600" cy="4525963"/>
          </a:xfrm>
        </p:spPr>
        <p:txBody>
          <a:bodyPr/>
          <a:lstStyle/>
          <a:p>
            <a:pPr algn="r" rtl="1"/>
            <a:r>
              <a:rPr lang="fa-IR" sz="2400" dirty="0"/>
              <a:t>حالت دنیا:</a:t>
            </a:r>
            <a:endParaRPr lang="en-US" sz="2400" dirty="0"/>
          </a:p>
          <a:p>
            <a:pPr lvl="1" algn="r" rtl="1"/>
            <a:r>
              <a:rPr lang="fa-IR" sz="2000" dirty="0"/>
              <a:t>مکانهای عامل: </a:t>
            </a:r>
            <a:r>
              <a:rPr lang="en-US" sz="2000" dirty="0"/>
              <a:t> 120</a:t>
            </a:r>
          </a:p>
          <a:p>
            <a:pPr lvl="1" algn="r" rtl="1"/>
            <a:r>
              <a:rPr lang="fa-IR" sz="2000" dirty="0"/>
              <a:t>تعداد غذاها: </a:t>
            </a:r>
            <a:r>
              <a:rPr lang="en-US" sz="2000" dirty="0"/>
              <a:t>30</a:t>
            </a:r>
          </a:p>
          <a:p>
            <a:pPr lvl="1" algn="r" rtl="1"/>
            <a:r>
              <a:rPr lang="fa-IR" sz="2000" dirty="0"/>
              <a:t>مکان غولها: </a:t>
            </a:r>
            <a:r>
              <a:rPr lang="en-US" sz="2000" dirty="0"/>
              <a:t>12</a:t>
            </a:r>
          </a:p>
          <a:p>
            <a:pPr lvl="1" algn="r" rtl="1"/>
            <a:r>
              <a:rPr lang="fa-IR" sz="2000" dirty="0"/>
              <a:t>جهت عامل: </a:t>
            </a:r>
            <a:r>
              <a:rPr lang="en-US" sz="2000" dirty="0"/>
              <a:t>NSEW</a:t>
            </a:r>
            <a:br>
              <a:rPr lang="en-US" sz="2000" dirty="0"/>
            </a:br>
            <a:endParaRPr lang="en-US" sz="2000" dirty="0"/>
          </a:p>
          <a:p>
            <a:pPr algn="r" rtl="1"/>
            <a:r>
              <a:rPr lang="fa-IR" sz="2400" dirty="0"/>
              <a:t>اندازه حالتها؟</a:t>
            </a:r>
            <a:endParaRPr lang="en-US" sz="2400" dirty="0"/>
          </a:p>
          <a:p>
            <a:pPr lvl="1" algn="r" rt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76400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گرافهای فضای حالت در مقابل درختان جستجو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2"/>
            <a:ext cx="4017747" cy="4260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گرافهای فضای حالت</a:t>
            </a:r>
            <a:endParaRPr lang="en-US" dirty="0"/>
          </a:p>
        </p:txBody>
      </p: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5410200" y="1550131"/>
            <a:ext cx="6324600" cy="4525963"/>
          </a:xfrm>
        </p:spPr>
        <p:txBody>
          <a:bodyPr/>
          <a:lstStyle/>
          <a:p>
            <a:pPr algn="r" rtl="1" eaLnBrk="1" hangingPunct="1"/>
            <a:r>
              <a:rPr lang="fa-IR" sz="2400" dirty="0"/>
              <a:t>گراف فضای حالت: یک نمایش ریاضی از مساله ی جستجو</a:t>
            </a:r>
          </a:p>
          <a:p>
            <a:pPr lvl="1" algn="r" rtl="1" eaLnBrk="1" hangingPunct="1"/>
            <a:r>
              <a:rPr lang="fa-IR" sz="1900" dirty="0"/>
              <a:t>هر نود یک پیکربندی از دنیا است</a:t>
            </a:r>
          </a:p>
          <a:p>
            <a:pPr lvl="1" algn="r" rtl="1" eaLnBrk="1" hangingPunct="1"/>
            <a:r>
              <a:rPr lang="fa-IR" sz="1900" dirty="0"/>
              <a:t>هر کمان نمایانگر یک انتقال است (برچسب کمان نشان دهنده ی عمل است)</a:t>
            </a:r>
            <a:endParaRPr lang="en-US" sz="1900" dirty="0"/>
          </a:p>
          <a:p>
            <a:pPr lvl="1" algn="r" rtl="1" eaLnBrk="1" hangingPunct="1"/>
            <a:r>
              <a:rPr lang="fa-IR" sz="1900" dirty="0"/>
              <a:t>یک یا چند حالت هدف وجود دارد. </a:t>
            </a:r>
            <a:endParaRPr lang="en-US" sz="1900" dirty="0"/>
          </a:p>
          <a:p>
            <a:pPr lvl="1" algn="r" rtl="1" eaLnBrk="1" hangingPunct="1"/>
            <a:endParaRPr lang="en-US" sz="2000" dirty="0"/>
          </a:p>
          <a:p>
            <a:pPr algn="r" rtl="1" eaLnBrk="1" hangingPunct="1"/>
            <a:r>
              <a:rPr lang="fa-IR" sz="2400" dirty="0"/>
              <a:t>در گراف فضای حالت، هر حالت فقط یکبار رخ می دهد.</a:t>
            </a:r>
            <a:endParaRPr lang="en-US" sz="2400" dirty="0"/>
          </a:p>
          <a:p>
            <a:pPr lvl="1" algn="r" rtl="1" eaLnBrk="1" hangingPunct="1"/>
            <a:endParaRPr lang="en-US" sz="2000" dirty="0"/>
          </a:p>
          <a:p>
            <a:pPr algn="r" rtl="1"/>
            <a:r>
              <a:rPr lang="fa-IR" sz="2400" dirty="0"/>
              <a:t>معمولاً این گراف در حافظه جا نمی شود. اما مفید است. </a:t>
            </a:r>
            <a:endParaRPr lang="en-US" sz="2400" dirty="0"/>
          </a:p>
          <a:p>
            <a:pPr algn="r" rtl="1" eaLnBrk="1" hangingPunct="1"/>
            <a:endParaRPr lang="en-US" sz="2400" dirty="0"/>
          </a:p>
          <a:p>
            <a:pPr algn="r" rtl="1"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565871" y="1311586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گرافهای فضای حالت</a:t>
            </a:r>
            <a:endParaRPr lang="en-US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3048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934016" y="5029200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i="1" dirty="0">
                <a:latin typeface="Calibri" pitchFamily="34" charset="0"/>
                <a:cs typeface="B Compset" pitchFamily="2" charset="-78"/>
              </a:rPr>
              <a:t>گراف فضای حالت برای یک مساله ی جستجوی کوچک </a:t>
            </a:r>
            <a:endParaRPr lang="en-US" i="1" dirty="0">
              <a:latin typeface="Calibri" pitchFamily="34" charset="0"/>
              <a:cs typeface="B Compset" pitchFamily="2" charset="-78"/>
            </a:endParaRP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5410200" y="1905001"/>
            <a:ext cx="6324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marL="342866" indent="-34286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B Zar" pitchFamily="2" charset="-78"/>
              </a:defRPr>
            </a:lvl1pPr>
            <a:lvl2pPr marL="742876" indent="-2857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  <a:cs typeface="B Zar" pitchFamily="2" charset="-78"/>
              </a:defRPr>
            </a:lvl2pPr>
            <a:lvl3pPr marL="1142886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  <a:cs typeface="B Zar" pitchFamily="2" charset="-78"/>
              </a:defRPr>
            </a:lvl3pPr>
            <a:lvl4pPr marL="1600040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B Zar" pitchFamily="2" charset="-78"/>
              </a:defRPr>
            </a:lvl4pPr>
            <a:lvl5pPr marL="2057195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B Zar" pitchFamily="2" charset="-78"/>
              </a:defRPr>
            </a:lvl5pPr>
            <a:lvl6pPr marL="2514349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04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658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814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r" rtl="1"/>
            <a:r>
              <a:rPr lang="fa-IR" sz="2400" dirty="0"/>
              <a:t>گراف فضای حالت: یک نمایش ریاضی از مساله ی جستجو</a:t>
            </a:r>
          </a:p>
          <a:p>
            <a:pPr lvl="1" algn="r" rtl="1"/>
            <a:r>
              <a:rPr lang="fa-IR" sz="1900" dirty="0"/>
              <a:t>هر نود یک پیکربندی از دنیا است</a:t>
            </a:r>
          </a:p>
          <a:p>
            <a:pPr lvl="1" algn="r" rtl="1"/>
            <a:r>
              <a:rPr lang="fa-IR" sz="1900" dirty="0"/>
              <a:t>هر کمان نمایانگر یک انتقال است (برچسب کمان نشان دهنده ی عمل است)</a:t>
            </a:r>
            <a:endParaRPr lang="en-US" sz="1900" dirty="0"/>
          </a:p>
          <a:p>
            <a:pPr lvl="1" algn="r" rtl="1"/>
            <a:r>
              <a:rPr lang="fa-IR" sz="1900" dirty="0"/>
              <a:t>یک یا چند حالت هدف وجود دارد. </a:t>
            </a:r>
            <a:endParaRPr lang="en-US" sz="1900" dirty="0"/>
          </a:p>
          <a:p>
            <a:pPr lvl="1" algn="r" rtl="1"/>
            <a:endParaRPr lang="en-US" sz="2000" dirty="0"/>
          </a:p>
          <a:p>
            <a:pPr algn="r" rtl="1"/>
            <a:r>
              <a:rPr lang="fa-IR" sz="2400" dirty="0"/>
              <a:t>در گراف فضای حالت، هر حالت فقط یکبار رخ می دهد.</a:t>
            </a:r>
            <a:endParaRPr lang="en-US" sz="2400" dirty="0"/>
          </a:p>
          <a:p>
            <a:pPr lvl="1" algn="r" rtl="1"/>
            <a:endParaRPr lang="en-US" sz="2000" dirty="0"/>
          </a:p>
          <a:p>
            <a:pPr algn="r" rtl="1"/>
            <a:r>
              <a:rPr lang="fa-IR" sz="2400" dirty="0"/>
              <a:t>معمولاً این گراف در حافظه جا نمی شود. اما مفید است. </a:t>
            </a:r>
            <a:endParaRPr lang="en-US" sz="2400" dirty="0"/>
          </a:p>
          <a:p>
            <a:pPr algn="r" rtl="1"/>
            <a:endParaRPr lang="en-US" sz="2400" dirty="0"/>
          </a:p>
          <a:p>
            <a:pPr algn="r" rtl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3" y="1758700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گرافهای فضای حالت در مقابل درختان جستجو 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3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3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3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3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3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3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3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3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3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3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3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3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3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3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3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3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4" y="4304637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5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3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5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3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3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3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3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3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3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3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3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3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8" rIns="91434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6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6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5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8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3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80"/>
            <a:ext cx="2068512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fa-IR" i="1" dirty="0">
                <a:latin typeface="Calibri" pitchFamily="34" charset="0"/>
                <a:cs typeface="B Compset" pitchFamily="2" charset="-78"/>
              </a:rPr>
              <a:t>درخت بر اساس تقاضا و در حداقل اندزه ی مورد نیاز ساخته می شود</a:t>
            </a:r>
            <a:endParaRPr lang="en-US" i="1" dirty="0">
              <a:latin typeface="Calibri" pitchFamily="34" charset="0"/>
              <a:cs typeface="B Compset" pitchFamily="2" charset="-78"/>
            </a:endParaRP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4"/>
            <a:ext cx="19812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0" tIns="45718" rIns="91430" bIns="45718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fa-IR" i="1" dirty="0">
                <a:latin typeface="Calibri" pitchFamily="34" charset="0"/>
                <a:cs typeface="B Compset" pitchFamily="2" charset="-78"/>
              </a:rPr>
              <a:t>هر نود در درخت جستجو یک مسیر کامل است</a:t>
            </a:r>
            <a:endParaRPr lang="en-US" i="1" dirty="0">
              <a:latin typeface="Calibri" pitchFamily="34" charset="0"/>
              <a:cs typeface="B Compset" pitchFamily="2" charset="-78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 rtl="1"/>
            <a:r>
              <a:rPr lang="fa-IR" sz="2800" dirty="0">
                <a:latin typeface="Calibri" pitchFamily="34" charset="0"/>
                <a:cs typeface="B Compset" pitchFamily="2" charset="-78"/>
              </a:rPr>
              <a:t>درخت جستجو</a:t>
            </a:r>
            <a:endParaRPr lang="en-US" sz="2800" dirty="0">
              <a:latin typeface="Calibri" pitchFamily="34" charset="0"/>
              <a:cs typeface="B Compset" pitchFamily="2" charset="-78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3"/>
            <a:ext cx="3429000" cy="523220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 rtl="1"/>
            <a:r>
              <a:rPr lang="fa-IR" sz="2800" dirty="0">
                <a:latin typeface="Calibri" pitchFamily="34" charset="0"/>
                <a:cs typeface="B Compset" pitchFamily="2" charset="-78"/>
              </a:rPr>
              <a:t>گراف فضای حالت</a:t>
            </a:r>
            <a:endParaRPr lang="en-US" sz="2800" dirty="0">
              <a:latin typeface="Calibri" pitchFamily="34" charset="0"/>
              <a:cs typeface="B Compset" pitchFamily="2" charset="-7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گرافهای فضای حالت در مقابل درختان جستجو 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343492" y="3523186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4" tIns="45718" rIns="91434" bIns="45718" anchor="ctr"/>
          <a:lstStyle/>
          <a:p>
            <a:pPr algn="ctr"/>
            <a:r>
              <a:rPr lang="en-US" sz="1600" b="1" dirty="0">
                <a:cs typeface="B Compset" pitchFamily="2" charset="-78"/>
              </a:rPr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9400892" y="3523186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4" tIns="45718" rIns="91434" bIns="45718" anchor="ctr"/>
          <a:lstStyle/>
          <a:p>
            <a:pPr algn="ctr"/>
            <a:r>
              <a:rPr lang="en-US" b="1">
                <a:cs typeface="B Compset" pitchFamily="2" charset="-78"/>
              </a:rPr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8334092" y="4361386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4" tIns="45718" rIns="91434" bIns="45718" anchor="ctr"/>
          <a:lstStyle/>
          <a:p>
            <a:pPr algn="ctr"/>
            <a:r>
              <a:rPr lang="en-US" i="1">
                <a:cs typeface="B Compset" pitchFamily="2" charset="-78"/>
              </a:rPr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8334092" y="2684986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4" tIns="45718" rIns="91434" bIns="45718" anchor="ctr"/>
          <a:lstStyle/>
          <a:p>
            <a:pPr algn="ctr"/>
            <a:r>
              <a:rPr lang="en-US" i="1">
                <a:cs typeface="B Compset" pitchFamily="2" charset="-78"/>
              </a:rPr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7716993" y="3901886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8398175" y="3063690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8707593" y="3063690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8771677" y="2906826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8771677" y="3901886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7716993" y="2906826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6962492" y="1676400"/>
            <a:ext cx="3886200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r" rtl="1"/>
            <a:r>
              <a:rPr lang="fa-IR" dirty="0">
                <a:latin typeface="Calibri" pitchFamily="34" charset="0"/>
                <a:cs typeface="B Compset" pitchFamily="2" charset="-78"/>
              </a:rPr>
              <a:t>این گراف چهار حالته را در نظر بگیرید: </a:t>
            </a:r>
            <a:endParaRPr lang="en-US" dirty="0">
              <a:latin typeface="Calibri" pitchFamily="34" charset="0"/>
              <a:cs typeface="B Compset" pitchFamily="2" charset="-7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3400" y="1676400"/>
            <a:ext cx="5105400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r" rtl="1"/>
            <a:r>
              <a:rPr lang="fa-IR" dirty="0">
                <a:latin typeface="Calibri" pitchFamily="34" charset="0"/>
                <a:cs typeface="B Compset" pitchFamily="2" charset="-78"/>
              </a:rPr>
              <a:t>درخت جستجو چقدر بزرگ است (با فرض روع از </a:t>
            </a:r>
            <a:r>
              <a:rPr lang="en-US" dirty="0">
                <a:latin typeface="Calibri" pitchFamily="34" charset="0"/>
                <a:cs typeface="B Compset" pitchFamily="2" charset="-78"/>
              </a:rPr>
              <a:t>s</a:t>
            </a:r>
            <a:r>
              <a:rPr lang="fa-IR" dirty="0">
                <a:latin typeface="Calibri" pitchFamily="34" charset="0"/>
                <a:cs typeface="B Compset" pitchFamily="2" charset="-78"/>
              </a:rPr>
              <a:t>)؟</a:t>
            </a:r>
            <a:endParaRPr lang="en-US" dirty="0">
              <a:latin typeface="Calibri" pitchFamily="34" charset="0"/>
              <a:cs typeface="B Compset" pitchFamily="2" charset="-78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600200" y="3518152"/>
            <a:ext cx="1879855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5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گرافهای فضای حالت در مقابل درختان جستجو 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8084699" y="3429000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4" tIns="45718" rIns="91434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0142099" y="3429000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4" tIns="45718" rIns="91434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9075299" y="4267200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4" tIns="45718" rIns="91434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9075299" y="2590800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4" tIns="45718" rIns="91434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8458200" y="3807700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9139382" y="2969504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9448800" y="2969504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9512884" y="2812640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9512884" y="3807700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8458200" y="2812640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6" name="TextBox 55"/>
          <p:cNvSpPr txBox="1"/>
          <p:nvPr/>
        </p:nvSpPr>
        <p:spPr>
          <a:xfrm>
            <a:off x="0" y="6029983"/>
            <a:ext cx="12192000" cy="523220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fa-IR" sz="2800" dirty="0">
                <a:latin typeface="Calibri" pitchFamily="34" charset="0"/>
                <a:cs typeface="B Nazanin" pitchFamily="2" charset="-78"/>
              </a:rPr>
              <a:t>مهم: هر کس از تاریخ درس نگیرد، محکوم به تکرار تاریخ است</a:t>
            </a:r>
            <a:endParaRPr lang="en-US" sz="2800" dirty="0">
              <a:latin typeface="Calibri" pitchFamily="34" charset="0"/>
              <a:cs typeface="B Nazanin" pitchFamily="2" charset="-78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371600" y="3083017"/>
            <a:ext cx="1879855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1" y="2667001"/>
            <a:ext cx="27443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1" y="3124201"/>
            <a:ext cx="30649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1" y="3733801"/>
            <a:ext cx="30649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1" y="3733801"/>
            <a:ext cx="330536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1" y="3733801"/>
            <a:ext cx="29527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1" y="3124201"/>
            <a:ext cx="29527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1" y="3733801"/>
            <a:ext cx="330536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9" y="4343401"/>
            <a:ext cx="29527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1" y="4343401"/>
            <a:ext cx="330536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2" y="4343401"/>
            <a:ext cx="30649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1"/>
            <a:ext cx="330536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7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1" y="5177137"/>
            <a:ext cx="34336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1" y="5181601"/>
            <a:ext cx="34336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62492" y="1676400"/>
            <a:ext cx="3886200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r" rtl="1"/>
            <a:r>
              <a:rPr lang="fa-IR" dirty="0">
                <a:latin typeface="Calibri" pitchFamily="34" charset="0"/>
                <a:cs typeface="B Compset" pitchFamily="2" charset="-78"/>
              </a:rPr>
              <a:t>این گراف چهار حالته را در نظر بگیرید: </a:t>
            </a:r>
            <a:endParaRPr lang="en-US" dirty="0">
              <a:latin typeface="Calibri" pitchFamily="34" charset="0"/>
              <a:cs typeface="B Compset" pitchFamily="2" charset="-7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3400" y="1676400"/>
            <a:ext cx="5105400" cy="36932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r" rtl="1"/>
            <a:r>
              <a:rPr lang="fa-IR" dirty="0">
                <a:latin typeface="Calibri" pitchFamily="34" charset="0"/>
                <a:cs typeface="B Compset" pitchFamily="2" charset="-78"/>
              </a:rPr>
              <a:t>درخت جستجو چقدر بزرگ است (با </a:t>
            </a:r>
            <a:r>
              <a:rPr lang="fa-IR">
                <a:latin typeface="Calibri" pitchFamily="34" charset="0"/>
                <a:cs typeface="B Compset" pitchFamily="2" charset="-78"/>
              </a:rPr>
              <a:t>فرض شروع </a:t>
            </a:r>
            <a:r>
              <a:rPr lang="fa-IR" dirty="0">
                <a:latin typeface="Calibri" pitchFamily="34" charset="0"/>
                <a:cs typeface="B Compset" pitchFamily="2" charset="-78"/>
              </a:rPr>
              <a:t>از </a:t>
            </a:r>
            <a:r>
              <a:rPr lang="en-US" dirty="0">
                <a:latin typeface="Calibri" pitchFamily="34" charset="0"/>
                <a:cs typeface="B Compset" pitchFamily="2" charset="-78"/>
              </a:rPr>
              <a:t>s</a:t>
            </a:r>
            <a:r>
              <a:rPr lang="fa-IR" dirty="0">
                <a:latin typeface="Calibri" pitchFamily="34" charset="0"/>
                <a:cs typeface="B Compset" pitchFamily="2" charset="-78"/>
              </a:rPr>
              <a:t>)؟</a:t>
            </a:r>
            <a:endParaRPr lang="en-US" dirty="0">
              <a:latin typeface="Calibri" pitchFamily="34" charset="0"/>
              <a:cs typeface="B Compse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جستجوی درختی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2"/>
            <a:ext cx="4017747" cy="4260879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5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1524000"/>
            <a:ext cx="5791199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مطالب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31117"/>
            <a:ext cx="9499600" cy="4729164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dirty="0"/>
              <a:t>عامل برنامه ریز</a:t>
            </a:r>
            <a:endParaRPr lang="en-US" dirty="0"/>
          </a:p>
          <a:p>
            <a:pPr algn="r" rtl="1" eaLnBrk="1" hangingPunct="1">
              <a:lnSpc>
                <a:spcPct val="90000"/>
              </a:lnSpc>
            </a:pPr>
            <a:endParaRPr lang="en-US" dirty="0"/>
          </a:p>
          <a:p>
            <a:pPr algn="r" rtl="1" eaLnBrk="1" hangingPunct="1">
              <a:lnSpc>
                <a:spcPct val="90000"/>
              </a:lnSpc>
            </a:pPr>
            <a:r>
              <a:rPr lang="fa-IR" dirty="0"/>
              <a:t>مسائل جستجو</a:t>
            </a:r>
            <a:endParaRPr lang="en-US" dirty="0"/>
          </a:p>
          <a:p>
            <a:pPr algn="r" rtl="1" eaLnBrk="1" hangingPunct="1">
              <a:lnSpc>
                <a:spcPct val="90000"/>
              </a:lnSpc>
            </a:pPr>
            <a:endParaRPr lang="en-US" dirty="0"/>
          </a:p>
          <a:p>
            <a:pPr algn="r" rtl="1" eaLnBrk="1" hangingPunct="1">
              <a:lnSpc>
                <a:spcPct val="90000"/>
              </a:lnSpc>
            </a:pPr>
            <a:r>
              <a:rPr lang="fa-IR" dirty="0"/>
              <a:t>متدهای جستجوی ناآگاهانه</a:t>
            </a:r>
            <a:endParaRPr lang="en-US" dirty="0"/>
          </a:p>
          <a:p>
            <a:pPr lvl="1" algn="r" rtl="1">
              <a:lnSpc>
                <a:spcPct val="90000"/>
              </a:lnSpc>
            </a:pPr>
            <a:endParaRPr lang="en-US" sz="4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dirty="0"/>
              <a:t>اول عمق</a:t>
            </a:r>
            <a:endParaRPr lang="en-US" dirty="0"/>
          </a:p>
          <a:p>
            <a:pPr lvl="1" algn="r" rtl="1" eaLnBrk="1" hangingPunct="1">
              <a:lnSpc>
                <a:spcPct val="90000"/>
              </a:lnSpc>
            </a:pPr>
            <a:endParaRPr lang="en-US" sz="4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dirty="0"/>
              <a:t>اول سطح</a:t>
            </a:r>
            <a:endParaRPr lang="en-US" dirty="0"/>
          </a:p>
          <a:p>
            <a:pPr lvl="1" algn="r" rtl="1" eaLnBrk="1" hangingPunct="1">
              <a:lnSpc>
                <a:spcPct val="90000"/>
              </a:lnSpc>
            </a:pPr>
            <a:endParaRPr lang="en-US" sz="400" dirty="0"/>
          </a:p>
          <a:p>
            <a:pPr lvl="1" algn="r" rtl="1" eaLnBrk="1" hangingPunct="1">
              <a:lnSpc>
                <a:spcPct val="90000"/>
              </a:lnSpc>
            </a:pPr>
            <a:r>
              <a:rPr lang="fa-IR" dirty="0"/>
              <a:t>هزینه ی یکنواخت</a:t>
            </a:r>
            <a:endParaRPr lang="en-US" dirty="0"/>
          </a:p>
          <a:p>
            <a:pPr lvl="1" algn="r" rtl="1" eaLnBrk="1" hangingPunct="1">
              <a:lnSpc>
                <a:spcPct val="90000"/>
              </a:lnSpc>
            </a:pPr>
            <a:endParaRPr lang="en-US" dirty="0"/>
          </a:p>
          <a:p>
            <a:pPr algn="r" rtl="1" eaLnBrk="1" hangingPunct="1">
              <a:lnSpc>
                <a:spcPct val="90000"/>
              </a:lnSpc>
            </a:pPr>
            <a:endParaRPr lang="en-US" dirty="0"/>
          </a:p>
          <a:p>
            <a:pPr algn="r" rtl="1"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مثال جستجو: رومانی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02F9B-FC78-244C-AB0E-7A02DCA57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295401"/>
            <a:ext cx="8991601" cy="53766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3E70-F5CA-6346-83A8-CFF69005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ایجاد درخت جستجو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3567D-9BAD-3948-87B7-7162C059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88"/>
          <a:stretch/>
        </p:blipFill>
        <p:spPr>
          <a:xfrm>
            <a:off x="609600" y="1981202"/>
            <a:ext cx="10972800" cy="28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3567D-9BAD-3948-87B7-7162C059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4" b="33672"/>
          <a:stretch/>
        </p:blipFill>
        <p:spPr>
          <a:xfrm>
            <a:off x="609600" y="1828802"/>
            <a:ext cx="10972800" cy="30357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96B58A-3AE6-F349-96B3-4AC62791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ایجاد درخت جستجو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3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3567D-9BAD-3948-87B7-7162C059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8"/>
          <a:stretch/>
        </p:blipFill>
        <p:spPr>
          <a:xfrm>
            <a:off x="609600" y="1828801"/>
            <a:ext cx="10972800" cy="28459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543EA2-ACB5-0043-AD23-D40EEDA8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ایجاد درخت جستجو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69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درخت جستجوی کلی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514599" y="5147149"/>
            <a:ext cx="7315200" cy="1634652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800" dirty="0"/>
              <a:t>انواع مختلف:</a:t>
            </a:r>
            <a:endParaRPr lang="en-US" sz="2800" dirty="0"/>
          </a:p>
          <a:p>
            <a:pPr lvl="1" algn="r" rtl="1">
              <a:lnSpc>
                <a:spcPct val="80000"/>
              </a:lnSpc>
            </a:pPr>
            <a:r>
              <a:rPr lang="fa-IR" sz="2400" dirty="0"/>
              <a:t>کدام برگ را زودتر گسترش دهیم؟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/>
              <a:t>کی حالتهای تکراری را چک کنیم؟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/>
              <a:t>ساختار داده ی مورد نیاز برای نودهای باز شده و مرز</a:t>
            </a:r>
            <a:endParaRPr lang="en-US" sz="24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2" y="1219200"/>
            <a:ext cx="11277599" cy="3772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3A36E30-3FD2-594A-BFF2-916F5F3E59A0}"/>
              </a:ext>
            </a:extLst>
          </p:cNvPr>
          <p:cNvSpPr/>
          <p:nvPr/>
        </p:nvSpPr>
        <p:spPr>
          <a:xfrm>
            <a:off x="4533900" y="1507183"/>
            <a:ext cx="3124200" cy="3124200"/>
          </a:xfrm>
          <a:prstGeom prst="ellipse">
            <a:avLst/>
          </a:prstGeom>
          <a:solidFill>
            <a:srgbClr val="B7D3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cs typeface="B Nazanin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15D24-6606-4D43-BCAA-2E82AEDC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جستجوی سیستماتیک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CDFC2F-3B68-5541-BFC6-CDDC3416ACF0}"/>
              </a:ext>
            </a:extLst>
          </p:cNvPr>
          <p:cNvSpPr/>
          <p:nvPr/>
        </p:nvSpPr>
        <p:spPr>
          <a:xfrm>
            <a:off x="4876800" y="1850083"/>
            <a:ext cx="2438400" cy="2438400"/>
          </a:xfrm>
          <a:prstGeom prst="ellipse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cs typeface="B Nazanin" pitchFamily="2" charset="-78"/>
              </a:rPr>
              <a:t>گسترش یافته</a:t>
            </a:r>
            <a:endParaRPr lang="en-US" b="1" dirty="0">
              <a:solidFill>
                <a:schemeClr val="tx1"/>
              </a:solidFill>
              <a:cs typeface="B Nazanin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E33F-8C6C-2443-82A2-07F9E890D943}"/>
              </a:ext>
            </a:extLst>
          </p:cNvPr>
          <p:cNvSpPr txBox="1"/>
          <p:nvPr/>
        </p:nvSpPr>
        <p:spPr>
          <a:xfrm>
            <a:off x="5465059" y="1507184"/>
            <a:ext cx="45557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fa-IR" b="1" dirty="0">
                <a:cs typeface="B Nazanin" pitchFamily="2" charset="-78"/>
              </a:rPr>
              <a:t>مرز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F4A5A-02C4-E54A-B86F-9E486CCE7ACF}"/>
              </a:ext>
            </a:extLst>
          </p:cNvPr>
          <p:cNvSpPr txBox="1"/>
          <p:nvPr/>
        </p:nvSpPr>
        <p:spPr>
          <a:xfrm>
            <a:off x="1981201" y="2607618"/>
            <a:ext cx="1271498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fa-IR" b="1" dirty="0">
                <a:cs typeface="B Nazanin" pitchFamily="2" charset="-78"/>
              </a:rPr>
              <a:t>اکتشاف نشده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5A70B-1DEE-FA40-9258-AE40F3495C3C}"/>
              </a:ext>
            </a:extLst>
          </p:cNvPr>
          <p:cNvSpPr txBox="1"/>
          <p:nvPr/>
        </p:nvSpPr>
        <p:spPr>
          <a:xfrm>
            <a:off x="7814150" y="2145952"/>
            <a:ext cx="3234850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fa-IR" b="1" dirty="0">
                <a:cs typeface="B Nazanin" pitchFamily="2" charset="-78"/>
              </a:rPr>
              <a:t>در دسترس</a:t>
            </a:r>
            <a:r>
              <a:rPr lang="en-US" b="1" dirty="0">
                <a:cs typeface="B Nazanin" pitchFamily="2" charset="-78"/>
              </a:rPr>
              <a:t>= </a:t>
            </a:r>
            <a:r>
              <a:rPr lang="fa-IR" b="1" dirty="0">
                <a:cs typeface="B Nazanin" pitchFamily="2" charset="-78"/>
              </a:rPr>
              <a:t> گسترش یافته </a:t>
            </a:r>
            <a:r>
              <a:rPr lang="en-US" b="1" dirty="0">
                <a:cs typeface="B Nazanin" pitchFamily="2" charset="-78"/>
              </a:rPr>
              <a:t>U </a:t>
            </a:r>
            <a:r>
              <a:rPr lang="fa-IR" b="1" dirty="0">
                <a:cs typeface="B Nazanin" pitchFamily="2" charset="-78"/>
              </a:rPr>
              <a:t>مرز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A50D4-6AAE-9D4C-BB62-AEEDB469077B}"/>
              </a:ext>
            </a:extLst>
          </p:cNvPr>
          <p:cNvSpPr txBox="1"/>
          <p:nvPr/>
        </p:nvSpPr>
        <p:spPr>
          <a:xfrm>
            <a:off x="457200" y="4953001"/>
            <a:ext cx="11277600" cy="156965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342891" indent="-342891" algn="r" rtl="1">
              <a:buAutoNum type="arabicPeriod"/>
            </a:pPr>
            <a:r>
              <a:rPr lang="fa-IR" sz="2400" dirty="0">
                <a:cs typeface="B Nazanin" pitchFamily="2" charset="-78"/>
              </a:rPr>
              <a:t>مرز حایل بین قسمت دیده شده و قسمت نادیده ی گراف فضای حالت هست. </a:t>
            </a:r>
          </a:p>
          <a:p>
            <a:pPr marL="342891" indent="-342891" algn="r" rtl="1">
              <a:buAutoNum type="arabicPeriod"/>
            </a:pPr>
            <a:r>
              <a:rPr lang="fa-IR" sz="2400" dirty="0">
                <a:cs typeface="B Nazanin" pitchFamily="2" charset="-78"/>
              </a:rPr>
              <a:t>گسترش یک نود مرزی:</a:t>
            </a:r>
            <a:endParaRPr lang="en-US" sz="2400" dirty="0">
              <a:cs typeface="B Nazanin" pitchFamily="2" charset="-78"/>
            </a:endParaRPr>
          </a:p>
          <a:p>
            <a:pPr marL="800035" lvl="1" indent="-342891" algn="r" rtl="1">
              <a:buFont typeface="+mj-lt"/>
              <a:buAutoNum type="alphaLcPeriod"/>
            </a:pPr>
            <a:r>
              <a:rPr lang="fa-IR" sz="2400" dirty="0">
                <a:cs typeface="B Nazanin" pitchFamily="2" charset="-78"/>
              </a:rPr>
              <a:t>نود را از مرز به قسمت گسترش یافته ببر</a:t>
            </a:r>
          </a:p>
          <a:p>
            <a:pPr marL="800035" lvl="1" indent="-342891" algn="r" rtl="1">
              <a:buFont typeface="+mj-lt"/>
              <a:buAutoNum type="alphaLcPeriod"/>
            </a:pPr>
            <a:r>
              <a:rPr lang="fa-IR" sz="2400" dirty="0">
                <a:cs typeface="B Nazanin" pitchFamily="2" charset="-78"/>
              </a:rPr>
              <a:t>ضمن رعایت خاصیت 1 نودهایی را از قسمت نادیده به مرز اضافه کن. </a:t>
            </a:r>
            <a:endParaRPr lang="en-US" sz="2400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49376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1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جستجوی اول عمق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جستجوی اول عمق</a:t>
            </a:r>
            <a:endParaRPr lang="en-US" dirty="0"/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5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7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7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5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1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5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9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40" y="2591573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3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1" y="2195515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3" y="1371604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3" y="2133603"/>
            <a:ext cx="928424" cy="318759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8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3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1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1" y="2744792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8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40" y="1408118"/>
            <a:ext cx="855337" cy="389759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90" y="1655768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5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7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2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2" y="4451357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6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2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2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2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2" y="600710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2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6" y="647700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1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2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5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20" y="6280155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1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2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7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2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2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2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6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6" y="551180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6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6" y="601663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2" y="552133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2" y="5000632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6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2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7" y="4445006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6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5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2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6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8559800" y="1486927"/>
            <a:ext cx="2865437" cy="106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fa-IR" b="1" i="1" dirty="0">
                <a:latin typeface="Calibri" pitchFamily="34" charset="0"/>
                <a:cs typeface="B Nazanin" pitchFamily="2" charset="-78"/>
              </a:rPr>
              <a:t>راهبرد</a:t>
            </a:r>
            <a:r>
              <a:rPr lang="fa-IR" i="1" dirty="0">
                <a:latin typeface="Calibri" pitchFamily="34" charset="0"/>
                <a:cs typeface="B Nazanin" pitchFamily="2" charset="-78"/>
              </a:rPr>
              <a:t>: نودهای عمیقتر را زودتر ببین</a:t>
            </a:r>
          </a:p>
          <a:p>
            <a:pPr algn="r" rtl="1">
              <a:spcBef>
                <a:spcPct val="50000"/>
              </a:spcBef>
            </a:pPr>
            <a:r>
              <a:rPr lang="fa-IR" b="1" i="1" dirty="0">
                <a:latin typeface="Calibri" pitchFamily="34" charset="0"/>
                <a:cs typeface="B Nazanin" pitchFamily="2" charset="-78"/>
              </a:rPr>
              <a:t>پیاده سازی</a:t>
            </a:r>
            <a:r>
              <a:rPr lang="fa-IR" i="1" dirty="0">
                <a:latin typeface="Calibri" pitchFamily="34" charset="0"/>
                <a:cs typeface="B Nazanin" pitchFamily="2" charset="-78"/>
              </a:rPr>
              <a:t>: مرز یک پشته ی </a:t>
            </a:r>
            <a:r>
              <a:rPr lang="en-US" sz="1600" i="1" dirty="0">
                <a:latin typeface="Calibri" pitchFamily="34" charset="0"/>
                <a:cs typeface="B Nazanin" pitchFamily="2" charset="-78"/>
              </a:rPr>
              <a:t>LIFO</a:t>
            </a:r>
            <a:r>
              <a:rPr lang="fa-IR" i="1" dirty="0">
                <a:latin typeface="Calibri" pitchFamily="34" charset="0"/>
                <a:cs typeface="B Nazanin" pitchFamily="2" charset="-78"/>
              </a:rPr>
              <a:t> است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sz="4000" dirty="0"/>
              <a:t>خواص الگوریتمهای جستجو</a:t>
            </a:r>
            <a:endParaRPr lang="en-US" sz="4000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7"/>
            <a:ext cx="5838824" cy="4410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sz="4000" dirty="0"/>
              <a:t>خواص الگوریتمهای جستجو</a:t>
            </a:r>
            <a:endParaRPr lang="en-US" sz="40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3"/>
            <a:ext cx="11379200" cy="4729164"/>
          </a:xfrm>
        </p:spPr>
        <p:txBody>
          <a:bodyPr/>
          <a:lstStyle/>
          <a:p>
            <a:pPr algn="r" rtl="1"/>
            <a:r>
              <a:rPr lang="fa-IR" sz="2400" dirty="0"/>
              <a:t>کامل: تضمین پیدا کردن جواب در صورت وجود</a:t>
            </a:r>
          </a:p>
          <a:p>
            <a:pPr algn="r" rtl="1"/>
            <a:r>
              <a:rPr lang="fa-IR" sz="2400" dirty="0"/>
              <a:t>بهینه: تضمین پیدا کردن جوابی که کمترین هزینه را دارد</a:t>
            </a:r>
          </a:p>
          <a:p>
            <a:pPr algn="r" rtl="1"/>
            <a:r>
              <a:rPr lang="fa-IR" sz="2400" dirty="0"/>
              <a:t>پیچیدگی زمانی</a:t>
            </a:r>
            <a:endParaRPr lang="en-US" sz="2400" dirty="0"/>
          </a:p>
          <a:p>
            <a:pPr algn="r" rtl="1"/>
            <a:r>
              <a:rPr lang="fa-IR" sz="2400" dirty="0"/>
              <a:t>پیچیدگی مکانی</a:t>
            </a:r>
            <a:endParaRPr lang="en-US" sz="2000" dirty="0"/>
          </a:p>
          <a:p>
            <a:pPr algn="r" rtl="1"/>
            <a:r>
              <a:rPr lang="fa-IR" sz="2400" dirty="0"/>
              <a:t>مصورسازی درخت جستجو:</a:t>
            </a:r>
            <a:endParaRPr lang="en-US" sz="2400" dirty="0"/>
          </a:p>
          <a:p>
            <a:pPr lvl="1" algn="r" rtl="1"/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dirty="0"/>
              <a:t> </a:t>
            </a:r>
            <a:r>
              <a:rPr lang="fa-IR" sz="2000" dirty="0"/>
              <a:t> : فاکتور انشعاب </a:t>
            </a:r>
            <a:endParaRPr lang="en-US" sz="2000" dirty="0"/>
          </a:p>
          <a:p>
            <a:pPr lvl="1" algn="r" rtl="1"/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 </a:t>
            </a:r>
            <a:r>
              <a:rPr lang="fa-IR" sz="2000" dirty="0"/>
              <a:t>: حداکثر عمق </a:t>
            </a:r>
          </a:p>
          <a:p>
            <a:pPr lvl="1" algn="r" rtl="1"/>
            <a:r>
              <a:rPr lang="fa-IR" sz="2000" dirty="0"/>
              <a:t>جوابها در عمقهای مختلفی هستند. </a:t>
            </a:r>
            <a:endParaRPr lang="en-US" sz="2000" dirty="0"/>
          </a:p>
          <a:p>
            <a:pPr lvl="1" algn="r" rtl="1"/>
            <a:endParaRPr lang="en-US" sz="2000" dirty="0"/>
          </a:p>
          <a:p>
            <a:pPr algn="r" rtl="1"/>
            <a:r>
              <a:rPr lang="fa-IR" sz="2400" dirty="0"/>
              <a:t>تعداد کل نودها در درخت:</a:t>
            </a:r>
            <a:endParaRPr lang="en-US" sz="2400" dirty="0"/>
          </a:p>
          <a:p>
            <a:pPr lvl="1" algn="r" rtl="1"/>
            <a:r>
              <a:rPr lang="en-US" sz="2000" dirty="0">
                <a:solidFill>
                  <a:srgbClr val="CC00CC"/>
                </a:solidFill>
              </a:rPr>
              <a:t>1 + </a:t>
            </a:r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dirty="0">
                <a:solidFill>
                  <a:srgbClr val="CC00CC"/>
                </a:solidFill>
              </a:rPr>
              <a:t> + </a:t>
            </a:r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baseline="30000" dirty="0">
                <a:solidFill>
                  <a:srgbClr val="CC00CC"/>
                </a:solidFill>
              </a:rPr>
              <a:t>2</a:t>
            </a:r>
            <a:r>
              <a:rPr lang="en-US" sz="2000" dirty="0">
                <a:solidFill>
                  <a:srgbClr val="CC00CC"/>
                </a:solidFill>
              </a:rPr>
              <a:t> + …. 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 =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algn="r" rtl="1"/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0" y="2467146"/>
            <a:ext cx="5855492" cy="2900359"/>
            <a:chOff x="5235576" y="2514604"/>
            <a:chExt cx="5855492" cy="2900359"/>
          </a:xfrm>
        </p:grpSpPr>
        <p:sp>
          <p:nvSpPr>
            <p:cNvPr id="6" name="Freeform 30"/>
            <p:cNvSpPr>
              <a:spLocks/>
            </p:cNvSpPr>
            <p:nvPr/>
          </p:nvSpPr>
          <p:spPr bwMode="auto">
            <a:xfrm>
              <a:off x="6737353" y="2763842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4" tIns="45718" rIns="91434" bIns="45718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7" name="Oval 31"/>
            <p:cNvSpPr>
              <a:spLocks noChangeArrowheads="1"/>
            </p:cNvSpPr>
            <p:nvPr/>
          </p:nvSpPr>
          <p:spPr bwMode="auto">
            <a:xfrm>
              <a:off x="8091487" y="26939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4" tIns="45718" rIns="91434" bIns="45718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8" name="Oval 32"/>
            <p:cNvSpPr>
              <a:spLocks noChangeArrowheads="1"/>
            </p:cNvSpPr>
            <p:nvPr/>
          </p:nvSpPr>
          <p:spPr bwMode="auto">
            <a:xfrm>
              <a:off x="7859715" y="3119441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4" tIns="45718" rIns="91434" bIns="45718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9" name="Oval 33"/>
            <p:cNvSpPr>
              <a:spLocks noChangeArrowheads="1"/>
            </p:cNvSpPr>
            <p:nvPr/>
          </p:nvSpPr>
          <p:spPr bwMode="auto">
            <a:xfrm>
              <a:off x="8335963" y="31099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4" tIns="45718" rIns="91434" bIns="45718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7989891" y="2970215"/>
              <a:ext cx="274639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4" tIns="45718" rIns="91434" bIns="45718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cs typeface="B Nazanin" pitchFamily="2" charset="-78"/>
                </a:rPr>
                <a:t>…</a:t>
              </a:r>
            </a:p>
          </p:txBody>
        </p:sp>
        <p:sp>
          <p:nvSpPr>
            <p:cNvPr id="11" name="Freeform 35"/>
            <p:cNvSpPr>
              <a:spLocks/>
            </p:cNvSpPr>
            <p:nvPr/>
          </p:nvSpPr>
          <p:spPr bwMode="auto">
            <a:xfrm>
              <a:off x="7972427" y="292417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 lIns="91434" tIns="45718" rIns="91434" bIns="45718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12" name="Text Box 36"/>
            <p:cNvSpPr txBox="1">
              <a:spLocks noChangeArrowheads="1"/>
            </p:cNvSpPr>
            <p:nvPr/>
          </p:nvSpPr>
          <p:spPr bwMode="auto">
            <a:xfrm>
              <a:off x="8374061" y="2722566"/>
              <a:ext cx="298451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4" tIns="45718" rIns="91434" bIns="45718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  <a:cs typeface="B Nazanin" pitchFamily="2" charset="-78"/>
                </a:rPr>
                <a:t>b</a:t>
              </a:r>
            </a:p>
          </p:txBody>
        </p:sp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9801225" y="2574927"/>
              <a:ext cx="1119187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4" tIns="45718" rIns="91434" bIns="45718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CC00CC"/>
                  </a:solidFill>
                  <a:cs typeface="B Nazanin" pitchFamily="2" charset="-78"/>
                </a:rPr>
                <a:t>1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نود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14" name="Text Box 38"/>
            <p:cNvSpPr txBox="1">
              <a:spLocks noChangeArrowheads="1"/>
            </p:cNvSpPr>
            <p:nvPr/>
          </p:nvSpPr>
          <p:spPr bwMode="auto">
            <a:xfrm>
              <a:off x="9802815" y="2928937"/>
              <a:ext cx="1119188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4" tIns="45718" rIns="91434" bIns="45718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  <a:cs typeface="B Nazanin" pitchFamily="2" charset="-78"/>
                </a:rPr>
                <a:t>b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نود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15" name="Text Box 39"/>
            <p:cNvSpPr txBox="1">
              <a:spLocks noChangeArrowheads="1"/>
            </p:cNvSpPr>
            <p:nvPr/>
          </p:nvSpPr>
          <p:spPr bwMode="auto">
            <a:xfrm>
              <a:off x="9831388" y="3340100"/>
              <a:ext cx="1119188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4" tIns="45718" rIns="91434" bIns="45718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  <a:cs typeface="B Nazanin" pitchFamily="2" charset="-78"/>
                </a:rPr>
                <a:t>b</a:t>
              </a:r>
              <a:r>
                <a:rPr lang="en-US" baseline="30000" dirty="0">
                  <a:solidFill>
                    <a:srgbClr val="CC00CC"/>
                  </a:solidFill>
                  <a:cs typeface="B Nazanin" pitchFamily="2" charset="-78"/>
                </a:rPr>
                <a:t>2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نود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16" name="Text Box 40"/>
            <p:cNvSpPr txBox="1">
              <a:spLocks noChangeArrowheads="1"/>
            </p:cNvSpPr>
            <p:nvPr/>
          </p:nvSpPr>
          <p:spPr bwMode="auto">
            <a:xfrm>
              <a:off x="9630568" y="4965703"/>
              <a:ext cx="1460500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4" tIns="45718" rIns="91434" bIns="45718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 dirty="0" err="1">
                  <a:solidFill>
                    <a:srgbClr val="CC00CC"/>
                  </a:solidFill>
                  <a:cs typeface="B Nazanin" pitchFamily="2" charset="-78"/>
                </a:rPr>
                <a:t>b</a:t>
              </a:r>
              <a:r>
                <a:rPr lang="en-US" i="1" baseline="30000" dirty="0" err="1">
                  <a:solidFill>
                    <a:srgbClr val="CC00CC"/>
                  </a:solidFill>
                  <a:cs typeface="B Nazanin" pitchFamily="2" charset="-78"/>
                </a:rPr>
                <a:t>m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نود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17" name="Oval 41"/>
            <p:cNvSpPr>
              <a:spLocks noChangeArrowheads="1"/>
            </p:cNvSpPr>
            <p:nvPr/>
          </p:nvSpPr>
          <p:spPr bwMode="auto">
            <a:xfrm>
              <a:off x="8050213" y="523557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4" tIns="45718" rIns="91434" bIns="45718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18" name="Oval 42"/>
            <p:cNvSpPr>
              <a:spLocks noChangeArrowheads="1"/>
            </p:cNvSpPr>
            <p:nvPr/>
          </p:nvSpPr>
          <p:spPr bwMode="auto">
            <a:xfrm>
              <a:off x="8583615" y="4159251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4" tIns="45718" rIns="91434" bIns="45718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21" name="AutoShape 45"/>
            <p:cNvSpPr>
              <a:spLocks/>
            </p:cNvSpPr>
            <p:nvPr/>
          </p:nvSpPr>
          <p:spPr bwMode="auto">
            <a:xfrm>
              <a:off x="6305551" y="2514604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4" tIns="45718" rIns="91434" bIns="45718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22" name="Text Box 46"/>
            <p:cNvSpPr txBox="1">
              <a:spLocks noChangeArrowheads="1"/>
            </p:cNvSpPr>
            <p:nvPr/>
          </p:nvSpPr>
          <p:spPr bwMode="auto">
            <a:xfrm>
              <a:off x="5235576" y="3725866"/>
              <a:ext cx="1265237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4" tIns="45718" rIns="91434" bIns="45718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  <a:cs typeface="B Nazanin" pitchFamily="2" charset="-78"/>
                </a:rPr>
                <a:t>m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ردیف</a:t>
              </a:r>
              <a:endParaRPr lang="en-US" dirty="0">
                <a:cs typeface="B Nazanin" pitchFamily="2" charset="-7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عامل برنامه ریز</a:t>
            </a:r>
            <a:endParaRPr lang="en-US" dirty="0"/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5867400" y="1727636"/>
            <a:ext cx="5943599" cy="4525963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fa-IR" sz="2400" dirty="0"/>
              <a:t>عاملهای برنامه ریز بر اساس ارزیابی دنباله ای از اعمال آینده تصمیم می گیرند. 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sz="2400" dirty="0"/>
              <a:t>الگوریتمهای جستجو معمولا فرض می کنند: 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/>
              <a:t>مدل انتقال معلوم و قطعی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/>
              <a:t>اعمال و حالتهای گسسته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/>
              <a:t>محیط کاملا قابل مشاهده</a:t>
            </a:r>
          </a:p>
          <a:p>
            <a:pPr lvl="1" algn="r" rtl="1">
              <a:lnSpc>
                <a:spcPct val="90000"/>
              </a:lnSpc>
            </a:pPr>
            <a:r>
              <a:rPr lang="fa-IR" sz="2000" dirty="0"/>
              <a:t>حالت با نمایش اتمی</a:t>
            </a:r>
          </a:p>
          <a:p>
            <a:pPr algn="r" rtl="1">
              <a:lnSpc>
                <a:spcPct val="90000"/>
              </a:lnSpc>
            </a:pPr>
            <a:r>
              <a:rPr lang="fa-IR" sz="2400" dirty="0"/>
              <a:t>دارای هدف (حالت خاتمه) مشخص هستند</a:t>
            </a:r>
          </a:p>
          <a:p>
            <a:pPr algn="r" rtl="1">
              <a:lnSpc>
                <a:spcPct val="90000"/>
              </a:lnSpc>
            </a:pPr>
            <a:r>
              <a:rPr lang="fa-IR" sz="2400" dirty="0"/>
              <a:t>دارای حالت شروع مشخص هستند</a:t>
            </a:r>
          </a:p>
          <a:p>
            <a:pPr algn="r" rtl="1">
              <a:lnSpc>
                <a:spcPct val="90000"/>
              </a:lnSpc>
            </a:pPr>
            <a:r>
              <a:rPr lang="fa-IR" sz="2400" dirty="0"/>
              <a:t>بهینه: پیدا کردن با کمترین هزینه</a:t>
            </a:r>
            <a:endParaRPr lang="en-US" sz="2000" dirty="0"/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745" y="17526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1401760" y="2470840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1443038" y="2524734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1443066" y="2524822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/>
              <a:t>خواص </a:t>
            </a:r>
            <a:r>
              <a:rPr lang="en-US" dirty="0"/>
              <a:t>DFS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5715001" y="1374222"/>
            <a:ext cx="6375400" cy="4729164"/>
          </a:xfrm>
        </p:spPr>
        <p:txBody>
          <a:bodyPr/>
          <a:lstStyle/>
          <a:p>
            <a:pPr algn="r" rtl="1"/>
            <a:r>
              <a:rPr lang="en-US" sz="2400" dirty="0">
                <a:cs typeface="B Nazanin" pitchFamily="2" charset="-78"/>
              </a:rPr>
              <a:t>DFS</a:t>
            </a:r>
            <a:r>
              <a:rPr lang="fa-IR" sz="2400" dirty="0">
                <a:cs typeface="B Nazanin" pitchFamily="2" charset="-78"/>
              </a:rPr>
              <a:t> کدام نودها را باز می کند؟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بعضی از پیشوندهای درخت که قبل از عمق </a:t>
            </a:r>
            <a:r>
              <a:rPr lang="en-US" sz="2000" i="1" dirty="0">
                <a:solidFill>
                  <a:srgbClr val="CC00CC"/>
                </a:solidFill>
                <a:cs typeface="B Nazanin" pitchFamily="2" charset="-78"/>
              </a:rPr>
              <a:t>m</a:t>
            </a:r>
            <a:r>
              <a:rPr lang="fa-IR" sz="2000" dirty="0">
                <a:cs typeface="B Nazanin" pitchFamily="2" charset="-78"/>
              </a:rPr>
              <a:t> قرار دارند</a:t>
            </a:r>
          </a:p>
          <a:p>
            <a:pPr lvl="1" algn="r" rtl="1"/>
            <a:r>
              <a:rPr lang="fa-IR" sz="2000" dirty="0">
                <a:cs typeface="B Nazanin" pitchFamily="2" charset="-78"/>
              </a:rPr>
              <a:t>ممکن است همه ی درخت را باز کند!</a:t>
            </a:r>
          </a:p>
          <a:p>
            <a:pPr lvl="1" algn="r" rtl="1"/>
            <a:r>
              <a:rPr lang="fa-IR" sz="2000" dirty="0">
                <a:cs typeface="B Nazanin" pitchFamily="2" charset="-78"/>
              </a:rPr>
              <a:t>اگر </a:t>
            </a:r>
            <a:r>
              <a:rPr lang="en-US" sz="2000" dirty="0">
                <a:cs typeface="B Nazanin" pitchFamily="2" charset="-78"/>
              </a:rPr>
              <a:t>m</a:t>
            </a:r>
            <a:r>
              <a:rPr lang="fa-IR" sz="2000" dirty="0">
                <a:cs typeface="B Nazanin" pitchFamily="2" charset="-78"/>
              </a:rPr>
              <a:t> محدود باشد، برابر </a:t>
            </a:r>
            <a:r>
              <a:rPr lang="en-US" sz="2000" i="1" dirty="0">
                <a:solidFill>
                  <a:srgbClr val="CC00CC"/>
                </a:solidFill>
                <a:cs typeface="B Nazanin" pitchFamily="2" charset="-78"/>
              </a:rPr>
              <a:t>O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(</a:t>
            </a:r>
            <a:r>
              <a:rPr lang="en-US" sz="2000" i="1" dirty="0" err="1">
                <a:solidFill>
                  <a:srgbClr val="CC00CC"/>
                </a:solidFill>
                <a:cs typeface="B Nazanin" pitchFamily="2" charset="-78"/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cs typeface="B Nazanin" pitchFamily="2" charset="-78"/>
              </a:rPr>
              <a:t>m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)</a:t>
            </a:r>
            <a:r>
              <a:rPr lang="fa-IR" sz="2000" dirty="0">
                <a:cs typeface="B Nazanin" pitchFamily="2" charset="-78"/>
              </a:rPr>
              <a:t> است.</a:t>
            </a:r>
            <a:endParaRPr lang="en-US" sz="2000" dirty="0">
              <a:cs typeface="B Nazanin" pitchFamily="2" charset="-78"/>
            </a:endParaRPr>
          </a:p>
          <a:p>
            <a:pPr lvl="3" algn="r" rtl="1"/>
            <a:endParaRPr lang="en-US" sz="1200" dirty="0">
              <a:cs typeface="B Nazanin" pitchFamily="2" charset="-78"/>
            </a:endParaRPr>
          </a:p>
          <a:p>
            <a:pPr algn="r" rtl="1"/>
            <a:r>
              <a:rPr lang="fa-IR" sz="2400" dirty="0">
                <a:cs typeface="B Nazanin" pitchFamily="2" charset="-78"/>
              </a:rPr>
              <a:t>پیچیدگی مکانی مرز؟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فقط شامل همزادها از ریشه تا نقطه ی گسترش یافته است: </a:t>
            </a:r>
            <a:r>
              <a:rPr lang="en-US" sz="2000" i="1" dirty="0">
                <a:solidFill>
                  <a:srgbClr val="CC00CC"/>
                </a:solidFill>
                <a:cs typeface="B Nazanin" pitchFamily="2" charset="-78"/>
              </a:rPr>
              <a:t>O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(</a:t>
            </a:r>
            <a:r>
              <a:rPr lang="en-US" sz="2000" i="1" dirty="0" err="1">
                <a:solidFill>
                  <a:srgbClr val="CC00CC"/>
                </a:solidFill>
                <a:cs typeface="B Nazanin" pitchFamily="2" charset="-78"/>
              </a:rPr>
              <a:t>bm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)</a:t>
            </a:r>
          </a:p>
          <a:p>
            <a:pPr lvl="3" algn="r" rtl="1"/>
            <a:endParaRPr lang="en-US" sz="1200" dirty="0">
              <a:cs typeface="B Nazanin" pitchFamily="2" charset="-78"/>
            </a:endParaRPr>
          </a:p>
          <a:p>
            <a:pPr algn="r" rtl="1"/>
            <a:r>
              <a:rPr lang="fa-IR" sz="2400" dirty="0">
                <a:cs typeface="B Nazanin" pitchFamily="2" charset="-78"/>
              </a:rPr>
              <a:t>کامل است؟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en-US" sz="2000" i="1" dirty="0">
                <a:solidFill>
                  <a:srgbClr val="CC00CC"/>
                </a:solidFill>
                <a:cs typeface="B Nazanin" pitchFamily="2" charset="-78"/>
              </a:rPr>
              <a:t>m</a:t>
            </a:r>
            <a:r>
              <a:rPr lang="en-US" sz="2000" dirty="0">
                <a:cs typeface="B Nazanin" pitchFamily="2" charset="-78"/>
              </a:rPr>
              <a:t> </a:t>
            </a:r>
            <a:r>
              <a:rPr lang="fa-IR" sz="2000" dirty="0">
                <a:cs typeface="B Nazanin" pitchFamily="2" charset="-78"/>
              </a:rPr>
              <a:t> ممکن است بی نهایت باشد</a:t>
            </a:r>
            <a:endParaRPr lang="en-US" sz="20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جلوگیری از حلقه ممکن است مفید باشد. </a:t>
            </a:r>
            <a:endParaRPr lang="en-US" sz="2000" dirty="0">
              <a:cs typeface="B Nazanin" pitchFamily="2" charset="-78"/>
            </a:endParaRPr>
          </a:p>
          <a:p>
            <a:pPr lvl="3" algn="r" rtl="1"/>
            <a:endParaRPr lang="en-US" sz="1200" dirty="0">
              <a:cs typeface="B Nazanin" pitchFamily="2" charset="-78"/>
            </a:endParaRPr>
          </a:p>
          <a:p>
            <a:pPr algn="r" rtl="1"/>
            <a:r>
              <a:rPr lang="fa-IR" sz="2400" dirty="0">
                <a:cs typeface="B Nazanin" pitchFamily="2" charset="-78"/>
              </a:rPr>
              <a:t>بهینه است؟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خیر- سمت چپ ترین راه حل را صرف از نظر از عمق و هزینه ی آن پیدا می کند. </a:t>
            </a:r>
            <a:endParaRPr lang="en-US" sz="2000" dirty="0">
              <a:cs typeface="B Nazanin" pitchFamily="2" charset="-78"/>
            </a:endParaRPr>
          </a:p>
          <a:p>
            <a:pPr lvl="1" algn="r" rtl="1"/>
            <a:endParaRPr lang="en-US" sz="2000" dirty="0">
              <a:cs typeface="B Nazanin" pitchFamily="2" charset="-78"/>
            </a:endParaRP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767556" y="2220018"/>
            <a:ext cx="4839040" cy="2900363"/>
            <a:chOff x="2023269" y="2012950"/>
            <a:chExt cx="483904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cs typeface="B Nazanin" pitchFamily="2" charset="-78"/>
                </a:rPr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>
                  <a:solidFill>
                    <a:srgbClr val="CC00CC"/>
                  </a:solidFill>
                  <a:cs typeface="B Nazanin" pitchFamily="2" charset="-78"/>
                </a:rPr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CC00CC"/>
                  </a:solidFill>
                  <a:cs typeface="B Nazanin" pitchFamily="2" charset="-78"/>
                </a:rPr>
                <a:t>1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نود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CC00CC"/>
                  </a:solidFill>
                  <a:cs typeface="B Nazanin" pitchFamily="2" charset="-78"/>
                </a:rPr>
                <a:t>b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نود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  <a:cs typeface="B Nazanin" pitchFamily="2" charset="-78"/>
                </a:rPr>
                <a:t>b</a:t>
              </a:r>
              <a:r>
                <a:rPr lang="en-US" baseline="30000" dirty="0">
                  <a:solidFill>
                    <a:srgbClr val="CC00CC"/>
                  </a:solidFill>
                  <a:cs typeface="B Nazanin" pitchFamily="2" charset="-78"/>
                </a:rPr>
                <a:t>2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نود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401809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 dirty="0" err="1">
                  <a:solidFill>
                    <a:srgbClr val="CC00CC"/>
                  </a:solidFill>
                  <a:cs typeface="B Nazanin" pitchFamily="2" charset="-78"/>
                </a:rPr>
                <a:t>b</a:t>
              </a:r>
              <a:r>
                <a:rPr lang="en-US" i="1" baseline="30000" dirty="0" err="1">
                  <a:solidFill>
                    <a:srgbClr val="CC00CC"/>
                  </a:solidFill>
                  <a:cs typeface="B Nazanin" pitchFamily="2" charset="-78"/>
                </a:rPr>
                <a:t>m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نود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2023269" y="2837895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  <a:cs typeface="B Nazanin" pitchFamily="2" charset="-78"/>
                </a:rPr>
                <a:t>m</a:t>
              </a:r>
              <a:r>
                <a:rPr lang="en-US" dirty="0">
                  <a:cs typeface="B Nazanin" pitchFamily="2" charset="-78"/>
                </a:rPr>
                <a:t> </a:t>
              </a:r>
              <a:r>
                <a:rPr lang="fa-IR" dirty="0">
                  <a:cs typeface="B Nazanin" pitchFamily="2" charset="-78"/>
                </a:rPr>
                <a:t> ردیف</a:t>
              </a:r>
              <a:endParaRPr lang="en-US" dirty="0">
                <a:cs typeface="B Nazanin" pitchFamily="2" charset="-78"/>
              </a:endParaRPr>
            </a:p>
          </p:txBody>
        </p:sp>
      </p:grp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3475038" y="3896420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4" tIns="45718" rIns="91434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جستجوی اول سطح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838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جستجوی اول سطح</a:t>
            </a:r>
            <a:endParaRPr lang="en-US" dirty="0"/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3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4" y="3532195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4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80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9" y="450533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7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80" y="3978282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4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4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116" name="Text Box 194"/>
          <p:cNvSpPr txBox="1">
            <a:spLocks noChangeArrowheads="1"/>
          </p:cNvSpPr>
          <p:nvPr/>
        </p:nvSpPr>
        <p:spPr bwMode="auto">
          <a:xfrm>
            <a:off x="8559800" y="1486927"/>
            <a:ext cx="2865437" cy="106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fa-IR" b="1" i="1" dirty="0">
                <a:latin typeface="Calibri" pitchFamily="34" charset="0"/>
                <a:cs typeface="B Nazanin" pitchFamily="2" charset="-78"/>
              </a:rPr>
              <a:t>راهبرد</a:t>
            </a:r>
            <a:r>
              <a:rPr lang="fa-IR" i="1" dirty="0">
                <a:latin typeface="Calibri" pitchFamily="34" charset="0"/>
                <a:cs typeface="B Nazanin" pitchFamily="2" charset="-78"/>
              </a:rPr>
              <a:t>: کم عمق ترین نود را زودتر ببین</a:t>
            </a:r>
          </a:p>
          <a:p>
            <a:pPr algn="r" rtl="1">
              <a:spcBef>
                <a:spcPct val="50000"/>
              </a:spcBef>
            </a:pPr>
            <a:r>
              <a:rPr lang="fa-IR" b="1" i="1" dirty="0">
                <a:latin typeface="Calibri" pitchFamily="34" charset="0"/>
                <a:cs typeface="B Nazanin" pitchFamily="2" charset="-78"/>
              </a:rPr>
              <a:t>پیاده سازی</a:t>
            </a:r>
            <a:r>
              <a:rPr lang="fa-IR" i="1" dirty="0">
                <a:latin typeface="Calibri" pitchFamily="34" charset="0"/>
                <a:cs typeface="B Nazanin" pitchFamily="2" charset="-78"/>
              </a:rPr>
              <a:t>: مرز یک صف </a:t>
            </a:r>
            <a:r>
              <a:rPr lang="en-US" sz="1600" i="1" dirty="0">
                <a:latin typeface="Calibri" pitchFamily="34" charset="0"/>
                <a:cs typeface="B Nazanin" pitchFamily="2" charset="-78"/>
              </a:rPr>
              <a:t>FIFO</a:t>
            </a:r>
            <a:r>
              <a:rPr lang="fa-IR" i="1" dirty="0">
                <a:latin typeface="Calibri" pitchFamily="34" charset="0"/>
                <a:cs typeface="B Nazanin" pitchFamily="2" charset="-78"/>
              </a:rPr>
              <a:t> است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خواص </a:t>
            </a:r>
            <a:r>
              <a:rPr lang="en-US" dirty="0"/>
              <a:t>BFS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5715001" y="1374222"/>
            <a:ext cx="6375400" cy="4729164"/>
          </a:xfrm>
        </p:spPr>
        <p:txBody>
          <a:bodyPr/>
          <a:lstStyle/>
          <a:p>
            <a:pPr algn="r" rtl="1"/>
            <a:r>
              <a:rPr lang="en-US" sz="2400" dirty="0">
                <a:cs typeface="B Nazanin" pitchFamily="2" charset="-78"/>
              </a:rPr>
              <a:t>BFS</a:t>
            </a:r>
            <a:r>
              <a:rPr lang="fa-IR" sz="2400" dirty="0">
                <a:cs typeface="B Nazanin" pitchFamily="2" charset="-78"/>
              </a:rPr>
              <a:t> کدام نودها را باز می کند؟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تمام نودهایی که قبل از کم عمق ترین نود قرار دارند دیده شده اند</a:t>
            </a:r>
          </a:p>
          <a:p>
            <a:pPr lvl="1" algn="r" rtl="1"/>
            <a:r>
              <a:rPr lang="fa-IR" sz="2000" dirty="0">
                <a:cs typeface="B Nazanin" pitchFamily="2" charset="-78"/>
              </a:rPr>
              <a:t>فرض کنید کم عمق ترین راه حل در عمق </a:t>
            </a:r>
            <a:r>
              <a:rPr lang="en-US" sz="2000" i="1" dirty="0">
                <a:solidFill>
                  <a:srgbClr val="CC00CC"/>
                </a:solidFill>
                <a:cs typeface="B Nazanin" pitchFamily="2" charset="-78"/>
              </a:rPr>
              <a:t>S</a:t>
            </a:r>
            <a:r>
              <a:rPr lang="fa-IR" sz="2000" dirty="0">
                <a:cs typeface="B Nazanin" pitchFamily="2" charset="-78"/>
              </a:rPr>
              <a:t> قرار دارد. </a:t>
            </a:r>
          </a:p>
          <a:p>
            <a:pPr lvl="1" algn="r" rtl="1"/>
            <a:r>
              <a:rPr lang="fa-IR" sz="2000" dirty="0">
                <a:cs typeface="B Nazanin" pitchFamily="2" charset="-78"/>
              </a:rPr>
              <a:t>پیچیدگی زمانی برابر </a:t>
            </a:r>
            <a:r>
              <a:rPr lang="en-US" sz="2000" i="1" dirty="0">
                <a:solidFill>
                  <a:srgbClr val="CC00CC"/>
                </a:solidFill>
                <a:cs typeface="B Nazanin" pitchFamily="2" charset="-78"/>
              </a:rPr>
              <a:t>O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(</a:t>
            </a:r>
            <a:r>
              <a:rPr lang="en-US" sz="2000" i="1" dirty="0" err="1">
                <a:solidFill>
                  <a:srgbClr val="CC00CC"/>
                </a:solidFill>
                <a:cs typeface="B Nazanin" pitchFamily="2" charset="-78"/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cs typeface="B Nazanin" pitchFamily="2" charset="-78"/>
              </a:rPr>
              <a:t>s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)</a:t>
            </a:r>
            <a:r>
              <a:rPr lang="fa-IR" sz="2000" dirty="0">
                <a:cs typeface="B Nazanin" pitchFamily="2" charset="-78"/>
              </a:rPr>
              <a:t> است.</a:t>
            </a:r>
            <a:endParaRPr lang="en-US" sz="2000" dirty="0">
              <a:cs typeface="B Nazanin" pitchFamily="2" charset="-78"/>
            </a:endParaRPr>
          </a:p>
          <a:p>
            <a:pPr lvl="3" algn="r" rtl="1"/>
            <a:endParaRPr lang="en-US" sz="1200" dirty="0">
              <a:cs typeface="B Nazanin" pitchFamily="2" charset="-78"/>
            </a:endParaRPr>
          </a:p>
          <a:p>
            <a:pPr algn="r" rtl="1"/>
            <a:r>
              <a:rPr lang="fa-IR" sz="2400" dirty="0">
                <a:cs typeface="B Nazanin" pitchFamily="2" charset="-78"/>
              </a:rPr>
              <a:t>پیچیدگی مکانی مرز؟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فقط شامل آخرین ریدف است: </a:t>
            </a:r>
            <a:r>
              <a:rPr lang="en-US" sz="2000" i="1" dirty="0">
                <a:solidFill>
                  <a:srgbClr val="CC00CC"/>
                </a:solidFill>
                <a:cs typeface="B Nazanin" pitchFamily="2" charset="-78"/>
              </a:rPr>
              <a:t>O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(</a:t>
            </a:r>
            <a:r>
              <a:rPr lang="en-US" sz="2000" i="1" dirty="0" err="1">
                <a:solidFill>
                  <a:srgbClr val="CC00CC"/>
                </a:solidFill>
                <a:cs typeface="B Nazanin" pitchFamily="2" charset="-78"/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cs typeface="B Nazanin" pitchFamily="2" charset="-78"/>
              </a:rPr>
              <a:t>s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)</a:t>
            </a:r>
          </a:p>
          <a:p>
            <a:pPr lvl="3" algn="r" rtl="1"/>
            <a:endParaRPr lang="en-US" sz="1200" dirty="0">
              <a:cs typeface="B Nazanin" pitchFamily="2" charset="-78"/>
            </a:endParaRPr>
          </a:p>
          <a:p>
            <a:pPr algn="r" rtl="1"/>
            <a:r>
              <a:rPr lang="fa-IR" sz="2400" dirty="0">
                <a:cs typeface="B Nazanin" pitchFamily="2" charset="-78"/>
              </a:rPr>
              <a:t>کامل است؟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بله - اگر راه حل موجود باشد، </a:t>
            </a:r>
            <a:r>
              <a:rPr lang="en-US" sz="2000" dirty="0">
                <a:cs typeface="B Nazanin" pitchFamily="2" charset="-78"/>
              </a:rPr>
              <a:t>S</a:t>
            </a:r>
            <a:r>
              <a:rPr lang="fa-IR" sz="2000" dirty="0">
                <a:cs typeface="B Nazanin" pitchFamily="2" charset="-78"/>
              </a:rPr>
              <a:t> محدود است</a:t>
            </a:r>
            <a:endParaRPr lang="en-US" sz="2000" dirty="0">
              <a:cs typeface="B Nazanin" pitchFamily="2" charset="-78"/>
            </a:endParaRPr>
          </a:p>
          <a:p>
            <a:pPr lvl="3" algn="r" rtl="1"/>
            <a:endParaRPr lang="en-US" sz="1200" dirty="0">
              <a:cs typeface="B Nazanin" pitchFamily="2" charset="-78"/>
            </a:endParaRPr>
          </a:p>
          <a:p>
            <a:pPr algn="r" rtl="1"/>
            <a:r>
              <a:rPr lang="fa-IR" sz="2400" dirty="0">
                <a:cs typeface="B Nazanin" pitchFamily="2" charset="-78"/>
              </a:rPr>
              <a:t>بهینه است؟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اگر هزینه لینکها برابر باشند (مثلاً یک)، بله</a:t>
            </a:r>
            <a:endParaRPr lang="en-US" sz="2000" dirty="0">
              <a:cs typeface="B Nazanin" pitchFamily="2" charset="-78"/>
            </a:endParaRPr>
          </a:p>
          <a:p>
            <a:pPr lvl="1" algn="r" rtl="1"/>
            <a:endParaRPr lang="en-US" sz="2000" dirty="0">
              <a:cs typeface="B Nazanin" pitchFamily="2" charset="-78"/>
            </a:endParaRPr>
          </a:p>
        </p:txBody>
      </p:sp>
      <p:sp>
        <p:nvSpPr>
          <p:cNvPr id="25" name="Freeform 2"/>
          <p:cNvSpPr>
            <a:spLocks/>
          </p:cNvSpPr>
          <p:nvPr/>
        </p:nvSpPr>
        <p:spPr bwMode="auto">
          <a:xfrm>
            <a:off x="2147885" y="198120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6" name="Freeform 4"/>
          <p:cNvSpPr>
            <a:spLocks/>
          </p:cNvSpPr>
          <p:nvPr/>
        </p:nvSpPr>
        <p:spPr bwMode="auto">
          <a:xfrm>
            <a:off x="2285997" y="2057400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7" name="Freeform 4"/>
          <p:cNvSpPr>
            <a:spLocks/>
          </p:cNvSpPr>
          <p:nvPr/>
        </p:nvSpPr>
        <p:spPr bwMode="auto">
          <a:xfrm>
            <a:off x="2514602" y="2057400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8" name="Freeform 38"/>
          <p:cNvSpPr>
            <a:spLocks/>
          </p:cNvSpPr>
          <p:nvPr/>
        </p:nvSpPr>
        <p:spPr bwMode="auto">
          <a:xfrm>
            <a:off x="1555752" y="1981200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67000" y="1905000"/>
            <a:ext cx="812801" cy="645556"/>
            <a:chOff x="2678112" y="1931987"/>
            <a:chExt cx="812801" cy="645556"/>
          </a:xfrm>
        </p:grpSpPr>
        <p:sp>
          <p:nvSpPr>
            <p:cNvPr id="24" name="Freeform 64"/>
            <p:cNvSpPr>
              <a:spLocks/>
            </p:cNvSpPr>
            <p:nvPr/>
          </p:nvSpPr>
          <p:spPr bwMode="auto">
            <a:xfrm>
              <a:off x="2735258" y="2038351"/>
              <a:ext cx="541339" cy="419100"/>
            </a:xfrm>
            <a:custGeom>
              <a:avLst/>
              <a:gdLst>
                <a:gd name="T0" fmla="*/ 2147483647 w 1087"/>
                <a:gd name="T1" fmla="*/ 0 h 926"/>
                <a:gd name="T2" fmla="*/ 0 w 1087"/>
                <a:gd name="T3" fmla="*/ 2147483647 h 926"/>
                <a:gd name="T4" fmla="*/ 2147483647 w 1087"/>
                <a:gd name="T5" fmla="*/ 2147483647 h 926"/>
                <a:gd name="T6" fmla="*/ 2147483647 w 1087"/>
                <a:gd name="T7" fmla="*/ 0 h 9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7"/>
                <a:gd name="T13" fmla="*/ 0 h 926"/>
                <a:gd name="T14" fmla="*/ 1087 w 1087"/>
                <a:gd name="T15" fmla="*/ 926 h 9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7" h="926">
                  <a:moveTo>
                    <a:pt x="538" y="0"/>
                  </a:moveTo>
                  <a:lnTo>
                    <a:pt x="0" y="926"/>
                  </a:lnTo>
                  <a:lnTo>
                    <a:pt x="1087" y="926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0" tIns="45718" rIns="91430" bIns="45718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34" name="Oval 39"/>
            <p:cNvSpPr>
              <a:spLocks noChangeArrowheads="1"/>
            </p:cNvSpPr>
            <p:nvPr/>
          </p:nvSpPr>
          <p:spPr bwMode="auto">
            <a:xfrm>
              <a:off x="2909888" y="1931987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678112" y="2357439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3154360" y="2347911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8" rIns="91430" bIns="45718" anchor="ctr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37" name="Text Box 42"/>
            <p:cNvSpPr txBox="1">
              <a:spLocks noChangeArrowheads="1"/>
            </p:cNvSpPr>
            <p:nvPr/>
          </p:nvSpPr>
          <p:spPr bwMode="auto">
            <a:xfrm>
              <a:off x="2808290" y="2208215"/>
              <a:ext cx="274639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0" tIns="45718" rIns="91430" bIns="45718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cs typeface="B Nazanin" pitchFamily="2" charset="-78"/>
                </a:rPr>
                <a:t>…</a:t>
              </a:r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2790824" y="216217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 lIns="91430" tIns="45718" rIns="91430" bIns="45718"/>
            <a:lstStyle/>
            <a:p>
              <a:pPr algn="r" rtl="1"/>
              <a:endParaRPr lang="en-US">
                <a:cs typeface="B Nazanin" pitchFamily="2" charset="-78"/>
              </a:endParaRPr>
            </a:p>
          </p:txBody>
        </p:sp>
        <p:sp>
          <p:nvSpPr>
            <p:cNvPr id="39" name="Text Box 44"/>
            <p:cNvSpPr txBox="1">
              <a:spLocks noChangeArrowheads="1"/>
            </p:cNvSpPr>
            <p:nvPr/>
          </p:nvSpPr>
          <p:spPr bwMode="auto">
            <a:xfrm>
              <a:off x="3192462" y="1960563"/>
              <a:ext cx="298451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0" tIns="45718" rIns="91430" bIns="45718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  <a:cs typeface="B Nazanin" pitchFamily="2" charset="-78"/>
                </a:rPr>
                <a:t>b</a:t>
              </a:r>
            </a:p>
          </p:txBody>
        </p:sp>
      </p:grpSp>
      <p:sp>
        <p:nvSpPr>
          <p:cNvPr id="40" name="Text Box 45"/>
          <p:cNvSpPr txBox="1">
            <a:spLocks noChangeArrowheads="1"/>
          </p:cNvSpPr>
          <p:nvPr/>
        </p:nvSpPr>
        <p:spPr bwMode="auto">
          <a:xfrm>
            <a:off x="4572000" y="1812927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1</a:t>
            </a:r>
            <a:r>
              <a:rPr lang="en-US" dirty="0">
                <a:cs typeface="B Nazanin" pitchFamily="2" charset="-78"/>
              </a:rPr>
              <a:t> </a:t>
            </a:r>
            <a:r>
              <a:rPr lang="fa-IR" dirty="0">
                <a:cs typeface="B Nazanin" pitchFamily="2" charset="-78"/>
              </a:rPr>
              <a:t> نود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41" name="Text Box 46"/>
          <p:cNvSpPr txBox="1">
            <a:spLocks noChangeArrowheads="1"/>
          </p:cNvSpPr>
          <p:nvPr/>
        </p:nvSpPr>
        <p:spPr bwMode="auto">
          <a:xfrm>
            <a:off x="4572000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b</a:t>
            </a:r>
            <a:r>
              <a:rPr lang="en-US" dirty="0">
                <a:cs typeface="B Nazanin" pitchFamily="2" charset="-78"/>
              </a:rPr>
              <a:t> </a:t>
            </a:r>
            <a:r>
              <a:rPr lang="fa-IR" dirty="0">
                <a:cs typeface="B Nazanin" pitchFamily="2" charset="-78"/>
              </a:rPr>
              <a:t> نود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42" name="Text Box 47"/>
          <p:cNvSpPr txBox="1">
            <a:spLocks noChangeArrowheads="1"/>
          </p:cNvSpPr>
          <p:nvPr/>
        </p:nvSpPr>
        <p:spPr bwMode="auto">
          <a:xfrm>
            <a:off x="4621212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b</a:t>
            </a:r>
            <a:r>
              <a:rPr lang="en-US" baseline="30000" dirty="0">
                <a:solidFill>
                  <a:srgbClr val="CC00CC"/>
                </a:solidFill>
                <a:cs typeface="B Nazanin" pitchFamily="2" charset="-78"/>
              </a:rPr>
              <a:t>2</a:t>
            </a:r>
            <a:r>
              <a:rPr lang="en-US" dirty="0">
                <a:cs typeface="B Nazanin" pitchFamily="2" charset="-78"/>
              </a:rPr>
              <a:t> </a:t>
            </a:r>
            <a:r>
              <a:rPr lang="fa-IR" dirty="0">
                <a:cs typeface="B Nazanin" pitchFamily="2" charset="-78"/>
              </a:rPr>
              <a:t> نود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43" name="Text Box 48"/>
          <p:cNvSpPr txBox="1">
            <a:spLocks noChangeArrowheads="1"/>
          </p:cNvSpPr>
          <p:nvPr/>
        </p:nvSpPr>
        <p:spPr bwMode="auto">
          <a:xfrm>
            <a:off x="4262149" y="4186795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 err="1">
                <a:solidFill>
                  <a:srgbClr val="CC00CC"/>
                </a:solidFill>
                <a:cs typeface="B Nazanin" pitchFamily="2" charset="-78"/>
              </a:rPr>
              <a:t>b</a:t>
            </a:r>
            <a:r>
              <a:rPr lang="en-US" i="1" baseline="30000" dirty="0" err="1">
                <a:solidFill>
                  <a:srgbClr val="CC00CC"/>
                </a:solidFill>
                <a:cs typeface="B Nazanin" pitchFamily="2" charset="-78"/>
              </a:rPr>
              <a:t>m</a:t>
            </a:r>
            <a:r>
              <a:rPr lang="en-US" dirty="0">
                <a:cs typeface="B Nazanin" pitchFamily="2" charset="-78"/>
              </a:rPr>
              <a:t> </a:t>
            </a:r>
            <a:r>
              <a:rPr lang="fa-IR" dirty="0">
                <a:cs typeface="B Nazanin" pitchFamily="2" charset="-78"/>
              </a:rPr>
              <a:t> نود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44" name="Oval 49"/>
          <p:cNvSpPr>
            <a:spLocks noChangeArrowheads="1"/>
          </p:cNvSpPr>
          <p:nvPr/>
        </p:nvSpPr>
        <p:spPr bwMode="auto">
          <a:xfrm>
            <a:off x="2349498" y="4473577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45" name="Oval 50"/>
          <p:cNvSpPr>
            <a:spLocks noChangeArrowheads="1"/>
          </p:cNvSpPr>
          <p:nvPr/>
        </p:nvSpPr>
        <p:spPr bwMode="auto">
          <a:xfrm>
            <a:off x="3402012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46" name="Oval 51"/>
          <p:cNvSpPr>
            <a:spLocks noChangeArrowheads="1"/>
          </p:cNvSpPr>
          <p:nvPr/>
        </p:nvSpPr>
        <p:spPr bwMode="auto">
          <a:xfrm>
            <a:off x="2922584" y="3952877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47" name="AutoShape 55"/>
          <p:cNvSpPr>
            <a:spLocks/>
          </p:cNvSpPr>
          <p:nvPr/>
        </p:nvSpPr>
        <p:spPr bwMode="auto">
          <a:xfrm>
            <a:off x="1540883" y="1745677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48" name="Text Box 56"/>
          <p:cNvSpPr txBox="1">
            <a:spLocks noChangeArrowheads="1"/>
          </p:cNvSpPr>
          <p:nvPr/>
        </p:nvSpPr>
        <p:spPr bwMode="auto">
          <a:xfrm>
            <a:off x="405893" y="283107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S</a:t>
            </a:r>
            <a:r>
              <a:rPr lang="fa-IR" dirty="0">
                <a:cs typeface="B Nazanin" pitchFamily="2" charset="-78"/>
              </a:rPr>
              <a:t> ردیف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49" name="Text Box 61"/>
          <p:cNvSpPr txBox="1">
            <a:spLocks noChangeArrowheads="1"/>
          </p:cNvSpPr>
          <p:nvPr/>
        </p:nvSpPr>
        <p:spPr bwMode="auto">
          <a:xfrm>
            <a:off x="4254500" y="3179763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 err="1">
                <a:solidFill>
                  <a:srgbClr val="CC00CC"/>
                </a:solidFill>
                <a:cs typeface="B Nazanin" pitchFamily="2" charset="-78"/>
              </a:rPr>
              <a:t>b</a:t>
            </a:r>
            <a:r>
              <a:rPr lang="en-US" i="1" baseline="30000" dirty="0" err="1">
                <a:solidFill>
                  <a:srgbClr val="CC00CC"/>
                </a:solidFill>
                <a:cs typeface="B Nazanin" pitchFamily="2" charset="-78"/>
              </a:rPr>
              <a:t>s</a:t>
            </a:r>
            <a:r>
              <a:rPr lang="en-US" dirty="0">
                <a:cs typeface="B Nazanin" pitchFamily="2" charset="-78"/>
              </a:rPr>
              <a:t> </a:t>
            </a:r>
            <a:r>
              <a:rPr lang="fa-IR" dirty="0">
                <a:cs typeface="B Nazanin" pitchFamily="2" charset="-78"/>
              </a:rPr>
              <a:t> نود</a:t>
            </a:r>
            <a:endParaRPr lang="en-US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219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/>
              <a:t>کوییز: </a:t>
            </a:r>
            <a:r>
              <a:rPr lang="en-US" dirty="0"/>
              <a:t>DFS </a:t>
            </a:r>
            <a:r>
              <a:rPr lang="fa-IR" dirty="0"/>
              <a:t> در مقابل </a:t>
            </a:r>
            <a:r>
              <a:rPr lang="en-US" dirty="0"/>
              <a:t>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81" y="1619075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81" y="1619535"/>
            <a:ext cx="4723641" cy="3542731"/>
          </a:xfrm>
          <a:prstGeom prst="rect">
            <a:avLst/>
          </a:prstGeom>
          <a:noFill/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971800" y="5257799"/>
            <a:ext cx="88138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>
            <a:lvl1pPr marL="342866" indent="-34286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B Zar" pitchFamily="2" charset="-78"/>
              </a:defRPr>
            </a:lvl1pPr>
            <a:lvl2pPr marL="742876" indent="-2857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  <a:cs typeface="B Zar" pitchFamily="2" charset="-78"/>
              </a:defRPr>
            </a:lvl2pPr>
            <a:lvl3pPr marL="1142886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  <a:cs typeface="B Zar" pitchFamily="2" charset="-78"/>
              </a:defRPr>
            </a:lvl3pPr>
            <a:lvl4pPr marL="1600040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B Zar" pitchFamily="2" charset="-78"/>
              </a:defRPr>
            </a:lvl4pPr>
            <a:lvl5pPr marL="2057195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B Zar" pitchFamily="2" charset="-78"/>
              </a:defRPr>
            </a:lvl5pPr>
            <a:lvl6pPr marL="2514349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04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658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814" indent="-22857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r" rtl="1"/>
            <a:r>
              <a:rPr lang="fa-IR" dirty="0"/>
              <a:t>کی </a:t>
            </a:r>
            <a:r>
              <a:rPr lang="en-US" dirty="0"/>
              <a:t>BFS</a:t>
            </a:r>
            <a:r>
              <a:rPr lang="fa-IR" dirty="0"/>
              <a:t> از </a:t>
            </a:r>
            <a:r>
              <a:rPr lang="en-US" dirty="0"/>
              <a:t>DFS</a:t>
            </a:r>
            <a:r>
              <a:rPr lang="fa-IR" dirty="0"/>
              <a:t> بهتر است؟</a:t>
            </a:r>
          </a:p>
          <a:p>
            <a:pPr algn="r" rtl="1"/>
            <a:r>
              <a:rPr lang="fa-IR" dirty="0"/>
              <a:t>کی </a:t>
            </a:r>
            <a:r>
              <a:rPr lang="en-US" dirty="0"/>
              <a:t>DFS</a:t>
            </a:r>
            <a:r>
              <a:rPr lang="fa-IR" dirty="0"/>
              <a:t> از </a:t>
            </a:r>
            <a:r>
              <a:rPr lang="en-US" dirty="0"/>
              <a:t>BFS</a:t>
            </a:r>
            <a:r>
              <a:rPr lang="fa-IR" dirty="0"/>
              <a:t> بهتر است؟</a:t>
            </a:r>
          </a:p>
        </p:txBody>
      </p:sp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مثال: مقایسه ی </a:t>
            </a:r>
            <a:r>
              <a:rPr lang="en-US" dirty="0"/>
              <a:t>DFS</a:t>
            </a:r>
            <a:r>
              <a:rPr lang="fa-IR" dirty="0"/>
              <a:t> و </a:t>
            </a:r>
            <a:r>
              <a:rPr lang="en-US" dirty="0"/>
              <a:t>BFS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5" y="1130249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مثال: مقایسه ی </a:t>
            </a:r>
            <a:r>
              <a:rPr lang="en-US" dirty="0"/>
              <a:t>DFS</a:t>
            </a:r>
            <a:r>
              <a:rPr lang="fa-IR" dirty="0"/>
              <a:t> و </a:t>
            </a:r>
            <a:r>
              <a:rPr lang="en-US" dirty="0"/>
              <a:t>BFS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50" y="1129001"/>
            <a:ext cx="7543903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2728906" y="2070102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2344731" y="2070106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2549526" y="2076450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افزایش عمق به صورت تکراری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953000" y="1175549"/>
            <a:ext cx="6908800" cy="4729164"/>
          </a:xfrm>
        </p:spPr>
        <p:txBody>
          <a:bodyPr/>
          <a:lstStyle/>
          <a:p>
            <a:pPr algn="r" rtl="1"/>
            <a:r>
              <a:rPr lang="fa-IR" sz="2800" dirty="0"/>
              <a:t>ایده: استفاده ی همزمان از مزایای مکانی </a:t>
            </a:r>
            <a:r>
              <a:rPr lang="en-US" sz="2800" dirty="0"/>
              <a:t>DFS</a:t>
            </a:r>
            <a:r>
              <a:rPr lang="fa-IR" sz="2800" dirty="0"/>
              <a:t> و زمانی </a:t>
            </a:r>
            <a:r>
              <a:rPr lang="en-US" sz="2800" dirty="0"/>
              <a:t>BFS</a:t>
            </a:r>
            <a:r>
              <a:rPr lang="fa-IR" sz="2800" dirty="0"/>
              <a:t> </a:t>
            </a:r>
          </a:p>
          <a:p>
            <a:pPr lvl="1" algn="r" rtl="1"/>
            <a:r>
              <a:rPr lang="en-US" sz="2400" dirty="0"/>
              <a:t>DFS</a:t>
            </a:r>
            <a:r>
              <a:rPr lang="fa-IR" sz="2400" dirty="0"/>
              <a:t> را با عمق یک اجرا کن، اگر جواب پیدا نشد</a:t>
            </a:r>
            <a:endParaRPr lang="en-US" sz="2400" dirty="0"/>
          </a:p>
          <a:p>
            <a:pPr lvl="1" algn="r" rtl="1"/>
            <a:r>
              <a:rPr lang="en-US" sz="2400" dirty="0"/>
              <a:t>DFS</a:t>
            </a:r>
            <a:r>
              <a:rPr lang="fa-IR" sz="2400" dirty="0"/>
              <a:t> را با عمق دو اجرا کن، اگر جواب پیدا نشد</a:t>
            </a:r>
            <a:endParaRPr lang="en-US" sz="2400" dirty="0"/>
          </a:p>
          <a:p>
            <a:pPr lvl="1" algn="r" rtl="1"/>
            <a:r>
              <a:rPr lang="en-US" sz="2400" dirty="0"/>
              <a:t>DFS</a:t>
            </a:r>
            <a:r>
              <a:rPr lang="fa-IR" sz="2400" dirty="0"/>
              <a:t> را با عمق سه اجرا کن، ....</a:t>
            </a:r>
            <a:endParaRPr lang="en-US" sz="2400" dirty="0"/>
          </a:p>
          <a:p>
            <a:pPr lvl="1" algn="r" rtl="1"/>
            <a:endParaRPr lang="en-US" sz="2400" dirty="0"/>
          </a:p>
          <a:p>
            <a:pPr algn="r" rtl="1"/>
            <a:r>
              <a:rPr lang="fa-IR" sz="2800" dirty="0"/>
              <a:t>آیا این کار باعث اتلاف منابع است؟</a:t>
            </a:r>
            <a:endParaRPr lang="en-US" sz="2800" dirty="0"/>
          </a:p>
          <a:p>
            <a:pPr lvl="1" algn="r" rtl="1"/>
            <a:r>
              <a:rPr lang="fa-IR" sz="2400" dirty="0"/>
              <a:t>معمولاً اغلب کارها در کمترین سطح جستجو اتفاق می افتند، پس خیلی بد نیست. </a:t>
            </a:r>
          </a:p>
          <a:p>
            <a:pPr marL="457152" lvl="1" indent="0" algn="r" rtl="1">
              <a:buNone/>
            </a:pPr>
            <a:endParaRPr lang="en-US" sz="2400" dirty="0"/>
          </a:p>
          <a:p>
            <a:pPr lvl="1" algn="r" rtl="1"/>
            <a:endParaRPr lang="en-US" sz="2400" dirty="0"/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1752600" y="2051049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3106734" y="198120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2874958" y="240665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3351206" y="2397124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3005137" y="2257428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2987670" y="2211388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3389308" y="2009776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3598858" y="3446462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2951162" y="2076452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جستجوی هزینه ی یکنواخت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838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1" y="3408368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جستجوی هزینه ی یکنواخت</a:t>
            </a:r>
            <a:endParaRPr lang="en-US" dirty="0"/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5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8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2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1" y="3870328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8650514" y="1288021"/>
            <a:ext cx="3238499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g(n)</a:t>
            </a:r>
            <a:r>
              <a:rPr lang="fa-IR" i="1" dirty="0">
                <a:solidFill>
                  <a:srgbClr val="CC00CC"/>
                </a:solidFill>
                <a:cs typeface="B Nazanin" pitchFamily="2" charset="-78"/>
              </a:rPr>
              <a:t> </a:t>
            </a:r>
            <a:r>
              <a:rPr lang="fa-IR" i="1" dirty="0">
                <a:cs typeface="B Nazanin" pitchFamily="2" charset="-78"/>
              </a:rPr>
              <a:t>هزینه از ریشه تا </a:t>
            </a:r>
            <a:r>
              <a:rPr lang="en-US" i="1" dirty="0">
                <a:cs typeface="B Nazanin" pitchFamily="2" charset="-78"/>
              </a:rPr>
              <a:t>n </a:t>
            </a:r>
          </a:p>
          <a:p>
            <a:pPr algn="r" rtl="1">
              <a:spcBef>
                <a:spcPct val="50000"/>
              </a:spcBef>
            </a:pPr>
            <a:r>
              <a:rPr lang="fa-IR" i="1" dirty="0">
                <a:cs typeface="B Nazanin" pitchFamily="2" charset="-78"/>
              </a:rPr>
              <a:t>راهبرد: کمترین </a:t>
            </a: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g(n)</a:t>
            </a:r>
            <a:r>
              <a:rPr lang="fa-IR" i="1" dirty="0">
                <a:cs typeface="B Nazanin" pitchFamily="2" charset="-78"/>
              </a:rPr>
              <a:t> را زودتر باز کن. </a:t>
            </a:r>
          </a:p>
          <a:p>
            <a:pPr algn="r" rtl="1">
              <a:spcBef>
                <a:spcPct val="50000"/>
              </a:spcBef>
            </a:pPr>
            <a:r>
              <a:rPr lang="fa-IR" i="1" dirty="0">
                <a:cs typeface="B Nazanin" pitchFamily="2" charset="-78"/>
              </a:rPr>
              <a:t>مرز: یک صف اولویت که بر اساس </a:t>
            </a: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g(n)</a:t>
            </a:r>
            <a:r>
              <a:rPr lang="fa-IR" i="1" dirty="0">
                <a:solidFill>
                  <a:srgbClr val="CC00CC"/>
                </a:solidFill>
                <a:cs typeface="B Nazanin" pitchFamily="2" charset="-78"/>
              </a:rPr>
              <a:t> </a:t>
            </a:r>
            <a:r>
              <a:rPr lang="fa-IR" i="1" dirty="0">
                <a:cs typeface="B Nazanin" pitchFamily="2" charset="-78"/>
              </a:rPr>
              <a:t>مرتب شده است. </a:t>
            </a:r>
            <a:endParaRPr lang="en-US" i="1" dirty="0">
              <a:cs typeface="B Nazanin" pitchFamily="2" charset="-78"/>
            </a:endParaRP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7" y="4381504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8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8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8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8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7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8" y="4391028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8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2" y="4927604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7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1" y="5981704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2" y="5962654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7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8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1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C00CC"/>
                </a:solidFill>
              </a:rPr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C00CC"/>
                </a:solidFill>
              </a:rPr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90"/>
            <a:ext cx="115887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dirty="0">
                <a:cs typeface="B Nazanin" pitchFamily="2" charset="-78"/>
              </a:rPr>
              <a:t>کنترل هزینه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به نزدیکترین نقطه برو و آنرا بخور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5" y="1176965"/>
            <a:ext cx="10171113" cy="575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2047874" y="2205037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2811463" y="258445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cs typeface="B Nazanin" pitchFamily="2" charset="-78"/>
              </a:rPr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 eaLnBrk="1" hangingPunct="1"/>
            <a:r>
              <a:rPr lang="fa-IR" dirty="0"/>
              <a:t>خواص </a:t>
            </a:r>
            <a:r>
              <a:rPr lang="en-US" dirty="0"/>
              <a:t>UCS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641851" y="1445418"/>
            <a:ext cx="7366000" cy="4729164"/>
          </a:xfrm>
        </p:spPr>
        <p:txBody>
          <a:bodyPr/>
          <a:lstStyle/>
          <a:p>
            <a:pPr algn="r" rtl="1"/>
            <a:r>
              <a:rPr lang="en-US" sz="2400" dirty="0">
                <a:cs typeface="B Nazanin" pitchFamily="2" charset="-78"/>
              </a:rPr>
              <a:t>USC</a:t>
            </a:r>
            <a:r>
              <a:rPr lang="fa-IR" sz="2400" dirty="0">
                <a:cs typeface="B Nazanin" pitchFamily="2" charset="-78"/>
              </a:rPr>
              <a:t> کدام نودها را باز می کند؟ 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تمام نودهایی که هزینه ی آنها از ارزانترین راه حل کمتر است را باز می کند. </a:t>
            </a:r>
            <a:endParaRPr lang="en-US" sz="20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اگر هزینه ی این راه حل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B Nazanin" pitchFamily="2" charset="-78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</a:rPr>
              <a:t>*</a:t>
            </a:r>
            <a:r>
              <a:rPr lang="en-US" sz="2000" i="1" dirty="0">
                <a:latin typeface="Times New Roman" pitchFamily="18" charset="0"/>
                <a:cs typeface="B Nazanin" pitchFamily="2" charset="-78"/>
              </a:rPr>
              <a:t> </a:t>
            </a:r>
            <a:r>
              <a:rPr lang="fa-IR" sz="2000" dirty="0">
                <a:cs typeface="B Nazanin" pitchFamily="2" charset="-78"/>
              </a:rPr>
              <a:t> و کمترین هزینه ی لینکها  نیز 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  <a:sym typeface="Symbol" pitchFamily="18" charset="2"/>
              </a:rPr>
              <a:t></a:t>
            </a:r>
            <a:r>
              <a:rPr lang="en-US" sz="2000" i="1" dirty="0">
                <a:latin typeface="Times New Roman" pitchFamily="18" charset="0"/>
                <a:cs typeface="B Nazanin" pitchFamily="2" charset="-78"/>
                <a:sym typeface="Symbol" pitchFamily="18" charset="2"/>
              </a:rPr>
              <a:t> </a:t>
            </a:r>
            <a:r>
              <a:rPr lang="fa-IR" sz="2000" i="1" dirty="0">
                <a:cs typeface="B Nazanin" pitchFamily="2" charset="-78"/>
                <a:sym typeface="Symbol" pitchFamily="18" charset="2"/>
              </a:rPr>
              <a:t> باشد،</a:t>
            </a:r>
            <a:r>
              <a:rPr lang="en-US" sz="2000" i="1" dirty="0">
                <a:latin typeface="Times New Roman" pitchFamily="18" charset="0"/>
                <a:cs typeface="B Nazanin" pitchFamily="2" charset="-78"/>
                <a:sym typeface="Symbol" pitchFamily="18" charset="2"/>
              </a:rPr>
              <a:t> </a:t>
            </a:r>
            <a:r>
              <a:rPr lang="fa-IR" sz="2000" dirty="0">
                <a:cs typeface="B Nazanin" pitchFamily="2" charset="-78"/>
                <a:sym typeface="Symbol" pitchFamily="18" charset="2"/>
              </a:rPr>
              <a:t>عمق موثر برابر است با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B Nazanin" pitchFamily="2" charset="-78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</a:rPr>
              <a:t>*/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  <a:sym typeface="Symbol" pitchFamily="18" charset="2"/>
              </a:rPr>
              <a:t></a:t>
            </a:r>
            <a:endParaRPr lang="fa-IR" sz="2000" i="1" dirty="0">
              <a:solidFill>
                <a:srgbClr val="CC00CC"/>
              </a:solidFill>
              <a:latin typeface="Times New Roman" pitchFamily="18" charset="0"/>
              <a:cs typeface="B Nazanin" pitchFamily="2" charset="-78"/>
              <a:sym typeface="Symbol" pitchFamily="18" charset="2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پیچیدگی زمانی برابر </a:t>
            </a:r>
            <a:r>
              <a:rPr lang="en-US" sz="2000" i="1" dirty="0">
                <a:solidFill>
                  <a:srgbClr val="CC00CC"/>
                </a:solidFill>
                <a:cs typeface="B Nazanin" pitchFamily="2" charset="-78"/>
              </a:rPr>
              <a:t>O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(</a:t>
            </a:r>
            <a:r>
              <a:rPr lang="en-US" sz="2000" i="1" dirty="0" err="1">
                <a:solidFill>
                  <a:srgbClr val="CC00CC"/>
                </a:solidFill>
                <a:cs typeface="B Nazanin" pitchFamily="2" charset="-78"/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</a:rPr>
              <a:t>C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</a:rPr>
              <a:t>*/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  <a:sym typeface="Symbol" pitchFamily="18" charset="2"/>
              </a:rPr>
              <a:t>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)</a:t>
            </a:r>
            <a:r>
              <a:rPr lang="fa-IR" sz="2000" dirty="0">
                <a:cs typeface="B Nazanin" pitchFamily="2" charset="-78"/>
              </a:rPr>
              <a:t> است.</a:t>
            </a:r>
            <a:endParaRPr lang="en-US" sz="1200" dirty="0">
              <a:cs typeface="B Nazanin" pitchFamily="2" charset="-78"/>
            </a:endParaRPr>
          </a:p>
          <a:p>
            <a:pPr algn="r" rtl="1"/>
            <a:r>
              <a:rPr lang="fa-IR" sz="2400" dirty="0">
                <a:cs typeface="B Nazanin" pitchFamily="2" charset="-78"/>
              </a:rPr>
              <a:t>پیچیدگی مکانی مرز: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شامل آخرین ردیف است: </a:t>
            </a:r>
            <a:r>
              <a:rPr lang="en-US" sz="2000" i="1" dirty="0">
                <a:solidFill>
                  <a:srgbClr val="CC00CC"/>
                </a:solidFill>
                <a:cs typeface="B Nazanin" pitchFamily="2" charset="-78"/>
              </a:rPr>
              <a:t>O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(</a:t>
            </a:r>
            <a:r>
              <a:rPr lang="en-US" sz="2000" i="1" dirty="0" err="1">
                <a:solidFill>
                  <a:srgbClr val="CC00CC"/>
                </a:solidFill>
                <a:cs typeface="B Nazanin" pitchFamily="2" charset="-78"/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</a:rPr>
              <a:t>C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</a:rPr>
              <a:t>*/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  <a:sym typeface="Symbol" pitchFamily="18" charset="2"/>
              </a:rPr>
              <a:t></a:t>
            </a:r>
            <a:r>
              <a:rPr lang="en-US" sz="2000" dirty="0">
                <a:solidFill>
                  <a:srgbClr val="CC00CC"/>
                </a:solidFill>
                <a:cs typeface="B Nazanin" pitchFamily="2" charset="-78"/>
              </a:rPr>
              <a:t>)</a:t>
            </a:r>
          </a:p>
          <a:p>
            <a:pPr lvl="3" algn="r" rtl="1"/>
            <a:endParaRPr lang="en-US" sz="1200" dirty="0">
              <a:cs typeface="B Nazanin" pitchFamily="2" charset="-78"/>
            </a:endParaRPr>
          </a:p>
          <a:p>
            <a:pPr algn="r" rtl="1"/>
            <a:r>
              <a:rPr lang="fa-IR" sz="2400" dirty="0">
                <a:cs typeface="B Nazanin" pitchFamily="2" charset="-78"/>
              </a:rPr>
              <a:t>کامل است؟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با فرض محدود بودن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B Nazanin" pitchFamily="2" charset="-78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</a:rPr>
              <a:t>* </a:t>
            </a:r>
            <a:r>
              <a:rPr lang="fa-IR" sz="2000" dirty="0">
                <a:cs typeface="B Nazanin" pitchFamily="2" charset="-78"/>
              </a:rPr>
              <a:t> و </a:t>
            </a:r>
            <a:r>
              <a:rPr lang="en-US" sz="2400" i="1" dirty="0">
                <a:solidFill>
                  <a:srgbClr val="CC00CC"/>
                </a:solidFill>
                <a:latin typeface="Arial" panose="020B0604020202020204" pitchFamily="34" charset="0"/>
                <a:cs typeface="B Nazanin" pitchFamily="2" charset="-78"/>
                <a:sym typeface="Symbol" pitchFamily="18" charset="2"/>
              </a:rPr>
              <a:t>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B Nazanin" pitchFamily="2" charset="-78"/>
                <a:sym typeface="Symbol" pitchFamily="18" charset="2"/>
              </a:rPr>
              <a:t>&gt; 0</a:t>
            </a:r>
            <a:r>
              <a:rPr lang="fa-IR" sz="2000" dirty="0">
                <a:cs typeface="B Nazanin" pitchFamily="2" charset="-78"/>
                <a:sym typeface="Symbol" pitchFamily="18" charset="2"/>
              </a:rPr>
              <a:t> بله</a:t>
            </a:r>
            <a:r>
              <a:rPr lang="en-US" sz="2000" dirty="0">
                <a:cs typeface="B Nazanin" pitchFamily="2" charset="-78"/>
              </a:rPr>
              <a:t>!</a:t>
            </a:r>
          </a:p>
          <a:p>
            <a:pPr lvl="2" algn="r" rtl="1"/>
            <a:endParaRPr lang="en-US" sz="800" dirty="0">
              <a:cs typeface="B Nazanin" pitchFamily="2" charset="-78"/>
            </a:endParaRPr>
          </a:p>
          <a:p>
            <a:pPr algn="r" rtl="1"/>
            <a:r>
              <a:rPr lang="fa-IR" sz="2400" dirty="0">
                <a:cs typeface="B Nazanin" pitchFamily="2" charset="-78"/>
              </a:rPr>
              <a:t>بهینه است؟</a:t>
            </a:r>
            <a:endParaRPr lang="en-US" sz="2400" dirty="0">
              <a:cs typeface="B Nazanin" pitchFamily="2" charset="-78"/>
            </a:endParaRPr>
          </a:p>
          <a:p>
            <a:pPr lvl="1" algn="r" rtl="1"/>
            <a:r>
              <a:rPr lang="fa-IR" sz="2000" dirty="0">
                <a:cs typeface="B Nazanin" pitchFamily="2" charset="-78"/>
              </a:rPr>
              <a:t>بله ! ( بعدا از طریق </a:t>
            </a:r>
            <a:r>
              <a:rPr lang="en-US" sz="2000" dirty="0">
                <a:cs typeface="B Nazanin" pitchFamily="2" charset="-78"/>
              </a:rPr>
              <a:t>A*</a:t>
            </a:r>
            <a:r>
              <a:rPr lang="fa-IR" sz="2000" dirty="0">
                <a:cs typeface="B Nazanin" pitchFamily="2" charset="-78"/>
              </a:rPr>
              <a:t> اثبات می کنیم) </a:t>
            </a:r>
          </a:p>
          <a:p>
            <a:pPr algn="r" rtl="1"/>
            <a:endParaRPr lang="en-US" dirty="0">
              <a:cs typeface="B Nazanin" pitchFamily="2" charset="-78"/>
            </a:endParaRPr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1558926" y="237807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2913060" y="230822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2681284" y="273367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3157536" y="272414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2793996" y="253841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2505074" y="2357438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2352674" y="48498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3405184" y="377348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2925760" y="4329113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1438273" y="2205036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0" tIns="45718" rIns="91430" bIns="45718" anchor="ctr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142873" y="2978708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</a:rPr>
              <a:t>C*/</a:t>
            </a:r>
            <a:r>
              <a:rPr lang="en-US" i="1" dirty="0">
                <a:solidFill>
                  <a:srgbClr val="CC00CC"/>
                </a:solidFill>
                <a:latin typeface="Times New Roman" pitchFamily="18" charset="0"/>
                <a:cs typeface="B Nazanin" pitchFamily="2" charset="-78"/>
                <a:sym typeface="Symbol" pitchFamily="18" charset="2"/>
              </a:rPr>
              <a:t></a:t>
            </a:r>
            <a:r>
              <a:rPr lang="en-US" dirty="0">
                <a:solidFill>
                  <a:srgbClr val="CC00CC"/>
                </a:solidFill>
                <a:cs typeface="B Nazanin" pitchFamily="2" charset="-78"/>
              </a:rPr>
              <a:t>  </a:t>
            </a:r>
            <a:r>
              <a:rPr lang="fa-IR" dirty="0">
                <a:cs typeface="B Nazanin" pitchFamily="2" charset="-78"/>
              </a:rPr>
              <a:t> ردیف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2505073" y="2281400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3898900" y="3241672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g</a:t>
            </a:r>
            <a:r>
              <a:rPr lang="en-US" dirty="0">
                <a:solidFill>
                  <a:srgbClr val="CC00CC"/>
                </a:solidFill>
                <a:cs typeface="B Nazanin" pitchFamily="2" charset="-78"/>
              </a:rPr>
              <a:t> </a:t>
            </a:r>
            <a:r>
              <a:rPr lang="en-US" dirty="0">
                <a:solidFill>
                  <a:srgbClr val="CC00CC"/>
                </a:solidFill>
                <a:cs typeface="B Nazanin" pitchFamily="2" charset="-78"/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3724276" y="284638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g</a:t>
            </a:r>
            <a:r>
              <a:rPr lang="en-US" dirty="0">
                <a:solidFill>
                  <a:srgbClr val="CC00CC"/>
                </a:solidFill>
                <a:cs typeface="B Nazanin" pitchFamily="2" charset="-78"/>
              </a:rPr>
              <a:t> </a:t>
            </a:r>
            <a:r>
              <a:rPr lang="en-US" dirty="0">
                <a:solidFill>
                  <a:srgbClr val="CC00CC"/>
                </a:solidFill>
                <a:cs typeface="B Nazanin" pitchFamily="2" charset="-78"/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3508376" y="2468560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cs typeface="B Nazanin" pitchFamily="2" charset="-78"/>
              </a:rPr>
              <a:t>g</a:t>
            </a:r>
            <a:r>
              <a:rPr lang="en-US" dirty="0">
                <a:solidFill>
                  <a:srgbClr val="CC00CC"/>
                </a:solidFill>
                <a:cs typeface="B Nazanin" pitchFamily="2" charset="-78"/>
              </a:rPr>
              <a:t> </a:t>
            </a:r>
            <a:r>
              <a:rPr lang="en-US" dirty="0">
                <a:solidFill>
                  <a:srgbClr val="CC00CC"/>
                </a:solidFill>
                <a:cs typeface="B Nazanin" pitchFamily="2" charset="-78"/>
                <a:sym typeface="Symbol" pitchFamily="18" charset="2"/>
              </a:rPr>
              <a:t> 1</a:t>
            </a:r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2200274" y="2205040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0" tIns="45718" rIns="91430" bIns="45718"/>
          <a:lstStyle/>
          <a:p>
            <a:pPr algn="r" rtl="1"/>
            <a:endParaRPr lang="en-US">
              <a:cs typeface="B Nazani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7" grpId="1" animBg="1"/>
      <p:bldP spid="26" grpId="0" animBg="1"/>
      <p:bldP spid="2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sz="3600" dirty="0"/>
              <a:t>مثال: مقایسه ی </a:t>
            </a:r>
            <a:r>
              <a:rPr lang="en-US" sz="3600" dirty="0"/>
              <a:t>BFS</a:t>
            </a:r>
            <a:r>
              <a:rPr lang="fa-IR" sz="3600" dirty="0"/>
              <a:t> و </a:t>
            </a:r>
            <a:r>
              <a:rPr lang="en-US" sz="3600" dirty="0"/>
              <a:t>UCS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8" y="1151450"/>
            <a:ext cx="7204287" cy="53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sz="3600" dirty="0"/>
              <a:t>مثال: مقایسه ی </a:t>
            </a:r>
            <a:r>
              <a:rPr lang="en-US" sz="3600" dirty="0"/>
              <a:t>BFS</a:t>
            </a:r>
            <a:r>
              <a:rPr lang="fa-IR" sz="3600" dirty="0"/>
              <a:t> و </a:t>
            </a:r>
            <a:r>
              <a:rPr lang="en-US" sz="3600" dirty="0"/>
              <a:t>UCS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4" y="1143002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920A-BBA5-5248-8388-2817EFD1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خلاصه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FCC7-9C36-6B46-8DD8-D1B9E2A37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17600"/>
            <a:ext cx="11379200" cy="4729164"/>
          </a:xfrm>
        </p:spPr>
        <p:txBody>
          <a:bodyPr/>
          <a:lstStyle/>
          <a:p>
            <a:pPr algn="r" rtl="1"/>
            <a:r>
              <a:rPr lang="fa-IR" dirty="0"/>
              <a:t>فرض کردیم که محیط مشخص، قطعی، قابل مشاهده، گسسته و اتمیک است. </a:t>
            </a:r>
          </a:p>
          <a:p>
            <a:pPr algn="r" rtl="1"/>
            <a:r>
              <a:rPr lang="fa-IR" dirty="0"/>
              <a:t>مسائل جستجو با پارامترهای </a:t>
            </a:r>
            <a:r>
              <a:rPr lang="en-US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S</a:t>
            </a:r>
            <a:r>
              <a:rPr lang="en-US" dirty="0"/>
              <a:t>,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baseline="-25000" dirty="0">
                <a:solidFill>
                  <a:srgbClr val="CC00CC"/>
                </a:solidFill>
              </a:rPr>
              <a:t>0</a:t>
            </a:r>
            <a:r>
              <a:rPr lang="en-US" dirty="0"/>
              <a:t>, </a:t>
            </a:r>
            <a:r>
              <a:rPr lang="en-US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A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, </a:t>
            </a:r>
            <a:r>
              <a:rPr lang="en-US" i="1" dirty="0">
                <a:solidFill>
                  <a:srgbClr val="CC00CC"/>
                </a:solidFill>
              </a:rPr>
              <a:t>Result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s,a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,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,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s,a,s</a:t>
            </a:r>
            <a:r>
              <a:rPr lang="en-US" i="1" dirty="0">
                <a:solidFill>
                  <a:srgbClr val="CC00CC"/>
                </a:solidFill>
              </a:rPr>
              <a:t>’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fa-IR" dirty="0"/>
              <a:t> تعریف می شوند.  </a:t>
            </a:r>
          </a:p>
          <a:p>
            <a:pPr algn="r" rtl="1"/>
            <a:r>
              <a:rPr lang="fa-IR" dirty="0"/>
              <a:t>الگوریتمهای جستجو پیدا کردن دنباله ای از اعمال است که به حالات هدف منجر شوند. </a:t>
            </a:r>
          </a:p>
          <a:p>
            <a:pPr lvl="1" algn="r" rtl="1"/>
            <a:r>
              <a:rPr lang="fa-IR" dirty="0"/>
              <a:t>بهینه: کمترین هزینه</a:t>
            </a:r>
            <a:endParaRPr lang="en-US" dirty="0"/>
          </a:p>
          <a:p>
            <a:pPr algn="r" rtl="1"/>
            <a:r>
              <a:rPr lang="fa-IR" dirty="0"/>
              <a:t>خواص الگوریتم های جستجو: </a:t>
            </a:r>
          </a:p>
          <a:p>
            <a:pPr lvl="1" algn="r" rtl="1"/>
            <a:r>
              <a:rPr lang="fa-IR" dirty="0"/>
              <a:t>اول عمق: غیرکامل، غیربهینه، از لحاظ پیچیدگی مکانی بهینه </a:t>
            </a:r>
          </a:p>
          <a:p>
            <a:pPr lvl="1" algn="r" rtl="1"/>
            <a:r>
              <a:rPr lang="fa-IR" dirty="0"/>
              <a:t>اول سطح: کامل، (تقریباً) بهینه، از لحاظ پیچیدگی مکانی گران</a:t>
            </a:r>
          </a:p>
          <a:p>
            <a:pPr lvl="1" algn="r" rtl="1"/>
            <a:r>
              <a:rPr lang="fa-IR" dirty="0"/>
              <a:t>افزایش عمق به صورت تکراری: کامل، (تقریباً) بهینه، از لحاظ پیچیدگی مکانی گران</a:t>
            </a:r>
          </a:p>
          <a:p>
            <a:pPr lvl="1" algn="r" rtl="1"/>
            <a:r>
              <a:rPr lang="fa-IR" dirty="0"/>
              <a:t>هزینه ی یکنواخت: کامل، بهینه، از لحاظ پیچیدگی مکانی گران</a:t>
            </a:r>
          </a:p>
        </p:txBody>
      </p:sp>
    </p:spTree>
    <p:extLst>
      <p:ext uri="{BB962C8B-B14F-4D97-AF65-F5344CB8AC3E}">
        <p14:creationId xmlns:p14="http://schemas.microsoft.com/office/powerpoint/2010/main" val="1270214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محاسبه بهترین راه، اجرای آن</a:t>
            </a:r>
            <a:endParaRPr lang="en-US" dirty="0"/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1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مسائل جستجو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9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مسائل جستجو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023836" y="1496282"/>
            <a:ext cx="9056683" cy="4876800"/>
          </a:xfrm>
        </p:spPr>
        <p:txBody>
          <a:bodyPr/>
          <a:lstStyle/>
          <a:p>
            <a:pPr algn="r" rtl="1" eaLnBrk="1" hangingPunct="1">
              <a:lnSpc>
                <a:spcPct val="80000"/>
              </a:lnSpc>
            </a:pPr>
            <a:r>
              <a:rPr lang="fa-IR" sz="2800" dirty="0"/>
              <a:t>یک مساله جستجو شامل:</a:t>
            </a:r>
            <a:endParaRPr lang="en-US" sz="2800" dirty="0"/>
          </a:p>
          <a:p>
            <a:pPr lvl="1" algn="r" rtl="1" eaLnBrk="1" hangingPunct="1">
              <a:lnSpc>
                <a:spcPct val="80000"/>
              </a:lnSpc>
            </a:pPr>
            <a:endParaRPr lang="en-US" sz="2400" dirty="0"/>
          </a:p>
          <a:p>
            <a:pPr lvl="1" algn="r" rtl="1" eaLnBrk="1" hangingPunct="1">
              <a:lnSpc>
                <a:spcPct val="80000"/>
              </a:lnSpc>
            </a:pPr>
            <a:r>
              <a:rPr lang="fa-IR" sz="2400" dirty="0"/>
              <a:t>یک </a:t>
            </a:r>
            <a:r>
              <a:rPr lang="fa-IR" sz="2400" dirty="0">
                <a:solidFill>
                  <a:srgbClr val="FF0000"/>
                </a:solidFill>
              </a:rPr>
              <a:t>فضای حالت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S</a:t>
            </a:r>
            <a:r>
              <a:rPr lang="en-US" sz="2400" dirty="0"/>
              <a:t> 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/>
              <a:t>یک </a:t>
            </a:r>
            <a:r>
              <a:rPr lang="fa-IR" sz="2400" dirty="0">
                <a:solidFill>
                  <a:srgbClr val="FF0000"/>
                </a:solidFill>
              </a:rPr>
              <a:t>حالت اولیه 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baseline="-25000" dirty="0">
                <a:solidFill>
                  <a:srgbClr val="CC00CC"/>
                </a:solidFill>
              </a:rPr>
              <a:t>0</a:t>
            </a:r>
          </a:p>
          <a:p>
            <a:pPr lvl="1" algn="r" rtl="1">
              <a:lnSpc>
                <a:spcPct val="80000"/>
              </a:lnSpc>
            </a:pPr>
            <a:r>
              <a:rPr lang="fa-IR" sz="2400" dirty="0">
                <a:solidFill>
                  <a:srgbClr val="FF0000"/>
                </a:solidFill>
              </a:rPr>
              <a:t>اعمال </a:t>
            </a:r>
            <a:r>
              <a:rPr lang="fa-IR" sz="2400" dirty="0"/>
              <a:t>مربوط به هر حالت </a:t>
            </a:r>
            <a:r>
              <a:rPr lang="en-US" sz="2400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baseline="-25000" dirty="0">
              <a:solidFill>
                <a:srgbClr val="CC00CC"/>
              </a:solidFill>
            </a:endParaRPr>
          </a:p>
          <a:p>
            <a:pPr lvl="1" algn="r" rtl="1">
              <a:lnSpc>
                <a:spcPct val="80000"/>
              </a:lnSpc>
            </a:pPr>
            <a:r>
              <a:rPr lang="fa-IR" sz="2400" dirty="0">
                <a:solidFill>
                  <a:srgbClr val="FF0000"/>
                </a:solidFill>
              </a:rPr>
              <a:t>مدل انتقال </a:t>
            </a:r>
            <a:r>
              <a:rPr lang="en-US" sz="2400" i="1" dirty="0">
                <a:solidFill>
                  <a:srgbClr val="CC00CC"/>
                </a:solidFill>
              </a:rPr>
              <a:t>Result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s,a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dirty="0"/>
          </a:p>
          <a:p>
            <a:pPr lvl="1" algn="r" rtl="1">
              <a:lnSpc>
                <a:spcPct val="80000"/>
              </a:lnSpc>
            </a:pPr>
            <a:r>
              <a:rPr lang="fa-IR" sz="2400" dirty="0"/>
              <a:t>یک </a:t>
            </a:r>
            <a:r>
              <a:rPr lang="fa-IR" sz="2400" dirty="0">
                <a:solidFill>
                  <a:srgbClr val="FF0000"/>
                </a:solidFill>
              </a:rPr>
              <a:t>تابع آزمایش هدف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 lvl="2" algn="r" rtl="1">
              <a:lnSpc>
                <a:spcPct val="8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</a:t>
            </a:r>
            <a:r>
              <a:rPr lang="fa-IR" sz="2000" dirty="0"/>
              <a:t> دارای هیچ نقطه خورده نشده ای نیست </a:t>
            </a:r>
            <a:endParaRPr lang="en-US" sz="2000" dirty="0">
              <a:solidFill>
                <a:srgbClr val="CC00CC"/>
              </a:solidFill>
            </a:endParaRPr>
          </a:p>
          <a:p>
            <a:pPr lvl="1" algn="r" rtl="1">
              <a:lnSpc>
                <a:spcPct val="80000"/>
              </a:lnSpc>
            </a:pPr>
            <a:r>
              <a:rPr lang="fa-IR" sz="2400" dirty="0">
                <a:solidFill>
                  <a:srgbClr val="FF0000"/>
                </a:solidFill>
              </a:rPr>
              <a:t>هزینه ی عمل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s,a,s</a:t>
            </a:r>
            <a:r>
              <a:rPr lang="en-US" sz="2400" i="1" dirty="0">
                <a:solidFill>
                  <a:srgbClr val="CC00CC"/>
                </a:solidFill>
              </a:rPr>
              <a:t>’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 lvl="2" algn="r" rtl="1">
              <a:lnSpc>
                <a:spcPct val="80000"/>
              </a:lnSpc>
            </a:pPr>
            <a:r>
              <a:rPr lang="en-US" sz="2000" dirty="0"/>
              <a:t>+1 per step; -10 food; -500 win; +500 die; -200 eat ghost</a:t>
            </a:r>
          </a:p>
          <a:p>
            <a:pPr marL="0" indent="0" algn="r" rtl="1">
              <a:lnSpc>
                <a:spcPct val="80000"/>
              </a:lnSpc>
              <a:buNone/>
            </a:pP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/>
              <a:t>یک </a:t>
            </a:r>
            <a:r>
              <a:rPr lang="fa-IR" sz="2800" dirty="0">
                <a:solidFill>
                  <a:srgbClr val="FF0000"/>
                </a:solidFill>
              </a:rPr>
              <a:t>راه حل </a:t>
            </a:r>
            <a:r>
              <a:rPr lang="fa-IR" sz="2800" dirty="0"/>
              <a:t>دنباله ای از اعمال است که به یک حالت هدف می رسند.</a:t>
            </a:r>
            <a:endParaRPr lang="en-US" sz="2800" dirty="0"/>
          </a:p>
          <a:p>
            <a:pPr algn="r" rtl="1" eaLnBrk="1" hangingPunct="1">
              <a:lnSpc>
                <a:spcPct val="80000"/>
              </a:lnSpc>
            </a:pPr>
            <a:r>
              <a:rPr lang="fa-IR" sz="2800" dirty="0"/>
              <a:t>یک </a:t>
            </a:r>
            <a:r>
              <a:rPr lang="fa-IR" sz="2800" dirty="0">
                <a:solidFill>
                  <a:srgbClr val="FF0000"/>
                </a:solidFill>
              </a:rPr>
              <a:t>راه حل بهینه </a:t>
            </a:r>
            <a:r>
              <a:rPr lang="fa-IR" sz="2800" dirty="0"/>
              <a:t>دارای کمترین هزینه بین تمام راه حلها است.</a:t>
            </a:r>
            <a:endParaRPr lang="en-US" sz="2800" dirty="0"/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4828" y="3417331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0966" y="3001208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0968" y="3797962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6D8963-C8C1-0642-87B6-32D2A4174E6E}"/>
              </a:ext>
            </a:extLst>
          </p:cNvPr>
          <p:cNvGrpSpPr/>
          <p:nvPr/>
        </p:nvGrpSpPr>
        <p:grpSpPr>
          <a:xfrm>
            <a:off x="2335216" y="3215719"/>
            <a:ext cx="846955" cy="902728"/>
            <a:chOff x="8039099" y="3124200"/>
            <a:chExt cx="846954" cy="902728"/>
          </a:xfrm>
        </p:grpSpPr>
        <p:sp>
          <p:nvSpPr>
            <p:cNvPr id="8206" name="Line 14"/>
            <p:cNvSpPr>
              <a:spLocks noChangeShapeType="1"/>
            </p:cNvSpPr>
            <p:nvPr/>
          </p:nvSpPr>
          <p:spPr bwMode="auto">
            <a:xfrm flipV="1">
              <a:off x="8039099" y="3296293"/>
              <a:ext cx="846954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>
              <a:off x="8047032" y="3569728"/>
              <a:ext cx="830270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8" name="Text Box 16"/>
            <p:cNvSpPr txBox="1">
              <a:spLocks noChangeArrowheads="1"/>
            </p:cNvSpPr>
            <p:nvPr/>
          </p:nvSpPr>
          <p:spPr bwMode="auto">
            <a:xfrm>
              <a:off x="8153400" y="31242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</a:t>
              </a:r>
            </a:p>
          </p:txBody>
        </p:sp>
        <p:sp>
          <p:nvSpPr>
            <p:cNvPr id="8209" name="Text Box 17"/>
            <p:cNvSpPr txBox="1">
              <a:spLocks noChangeArrowheads="1"/>
            </p:cNvSpPr>
            <p:nvPr/>
          </p:nvSpPr>
          <p:spPr bwMode="auto">
            <a:xfrm>
              <a:off x="8153400" y="36576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DA27F-9AC7-4945-8153-DD9546AEFC79}"/>
              </a:ext>
            </a:extLst>
          </p:cNvPr>
          <p:cNvGrpSpPr/>
          <p:nvPr/>
        </p:nvGrpSpPr>
        <p:grpSpPr>
          <a:xfrm>
            <a:off x="304804" y="2148919"/>
            <a:ext cx="5562596" cy="568325"/>
            <a:chOff x="6008687" y="2057401"/>
            <a:chExt cx="5562596" cy="568325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94485" y="2057401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47031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1234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80283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18631" y="2065338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724895" y="2061369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0086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8F2725-E8A5-BE41-B8B7-2173E6C6FE50}"/>
                </a:ext>
              </a:extLst>
            </p:cNvPr>
            <p:cNvSpPr/>
            <p:nvPr/>
          </p:nvSpPr>
          <p:spPr>
            <a:xfrm>
              <a:off x="10820400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5C2B50-19A6-5349-9A9B-594A25F1BE24}"/>
                </a:ext>
              </a:extLst>
            </p:cNvPr>
            <p:cNvSpPr/>
            <p:nvPr/>
          </p:nvSpPr>
          <p:spPr>
            <a:xfrm>
              <a:off x="111140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C1F598-038D-654D-B17C-816D68EDB5EE}"/>
                </a:ext>
              </a:extLst>
            </p:cNvPr>
            <p:cNvSpPr/>
            <p:nvPr/>
          </p:nvSpPr>
          <p:spPr>
            <a:xfrm>
              <a:off x="114188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2EA8FC-042D-1943-B2B2-C6BE0B8A8898}"/>
              </a:ext>
            </a:extLst>
          </p:cNvPr>
          <p:cNvGrpSpPr/>
          <p:nvPr/>
        </p:nvGrpSpPr>
        <p:grpSpPr>
          <a:xfrm>
            <a:off x="2660215" y="3139516"/>
            <a:ext cx="395307" cy="990600"/>
            <a:chOff x="8364084" y="3048000"/>
            <a:chExt cx="395307" cy="9906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FA6B8B-607F-054E-8E2E-69B3C17B8378}"/>
                </a:ext>
              </a:extLst>
            </p:cNvPr>
            <p:cNvSpPr txBox="1"/>
            <p:nvPr/>
          </p:nvSpPr>
          <p:spPr>
            <a:xfrm>
              <a:off x="8364084" y="366926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A906B-3F0A-4041-BDF4-DEB268442576}"/>
                </a:ext>
              </a:extLst>
            </p:cNvPr>
            <p:cNvSpPr txBox="1"/>
            <p:nvPr/>
          </p:nvSpPr>
          <p:spPr>
            <a:xfrm>
              <a:off x="8369541" y="304800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مسائل جستجو دارای مدل هستند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8"/>
            <a:ext cx="8302483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a-IR" dirty="0"/>
              <a:t>مثال: مسافرت در رومانی</a:t>
            </a:r>
            <a:endParaRPr lang="en-US" dirty="0"/>
          </a:p>
        </p:txBody>
      </p:sp>
      <p:pic>
        <p:nvPicPr>
          <p:cNvPr id="7" name="Picture 6" descr="A picture containing outdoor, tree, street, city&#10;&#10;Description automatically generated">
            <a:extLst>
              <a:ext uri="{FF2B5EF4-FFF2-40B4-BE49-F238E27FC236}">
                <a16:creationId xmlns:a16="http://schemas.microsoft.com/office/drawing/2014/main" id="{78BD6572-ED0A-7D43-83A7-4A0633E8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6800"/>
            <a:ext cx="4562475" cy="6858000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7666C6AA-BB99-7344-A7A4-052DCC992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10196"/>
          <a:stretch/>
        </p:blipFill>
        <p:spPr>
          <a:xfrm>
            <a:off x="4581527" y="1295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</Template>
  <TotalTime>48707</TotalTime>
  <Words>2026</Words>
  <Application>Microsoft Office PowerPoint</Application>
  <PresentationFormat>Widescreen</PresentationFormat>
  <Paragraphs>545</Paragraphs>
  <Slides>43</Slides>
  <Notes>39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Lucida Calligraphy</vt:lpstr>
      <vt:lpstr>Times New Roman</vt:lpstr>
      <vt:lpstr>Wingdings</vt:lpstr>
      <vt:lpstr>dan-berkeley-nlp-v1</vt:lpstr>
      <vt:lpstr>هوش مصنوعی</vt:lpstr>
      <vt:lpstr>مطالب</vt:lpstr>
      <vt:lpstr>عامل برنامه ریز</vt:lpstr>
      <vt:lpstr>به نزدیکترین نقطه برو و آنرا بخور</vt:lpstr>
      <vt:lpstr>محاسبه بهترین راه، اجرای آن</vt:lpstr>
      <vt:lpstr>مسائل جستجو</vt:lpstr>
      <vt:lpstr>مسائل جستجو</vt:lpstr>
      <vt:lpstr>مسائل جستجو دارای مدل هستند</vt:lpstr>
      <vt:lpstr>مثال: مسافرت در رومانی</vt:lpstr>
      <vt:lpstr>مثال: مسافرت در رومانی</vt:lpstr>
      <vt:lpstr>مدلها اغلب غلط هستند!</vt:lpstr>
      <vt:lpstr>اندازه ی فضای حالت</vt:lpstr>
      <vt:lpstr>گرافهای فضای حالت در مقابل درختان جستجو </vt:lpstr>
      <vt:lpstr>گرافهای فضای حالت</vt:lpstr>
      <vt:lpstr>گرافهای فضای حالت</vt:lpstr>
      <vt:lpstr>گرافهای فضای حالت در مقابل درختان جستجو </vt:lpstr>
      <vt:lpstr>گرافهای فضای حالت در مقابل درختان جستجو </vt:lpstr>
      <vt:lpstr>گرافهای فضای حالت در مقابل درختان جستجو </vt:lpstr>
      <vt:lpstr>جستجوی درختی</vt:lpstr>
      <vt:lpstr>مثال جستجو: رومانی</vt:lpstr>
      <vt:lpstr>ایجاد درخت جستجو</vt:lpstr>
      <vt:lpstr>ایجاد درخت جستجو</vt:lpstr>
      <vt:lpstr>ایجاد درخت جستجو</vt:lpstr>
      <vt:lpstr>درخت جستجوی کلی</vt:lpstr>
      <vt:lpstr>جستجوی سیستماتیک</vt:lpstr>
      <vt:lpstr>جستجوی اول عمق</vt:lpstr>
      <vt:lpstr>جستجوی اول عمق</vt:lpstr>
      <vt:lpstr>خواص الگوریتمهای جستجو</vt:lpstr>
      <vt:lpstr>خواص الگوریتمهای جستجو</vt:lpstr>
      <vt:lpstr>خواص DFS</vt:lpstr>
      <vt:lpstr>جستجوی اول سطح</vt:lpstr>
      <vt:lpstr>جستجوی اول سطح</vt:lpstr>
      <vt:lpstr>خواص BFS</vt:lpstr>
      <vt:lpstr>کوییز: DFS  در مقابل BFS</vt:lpstr>
      <vt:lpstr>مثال: مقایسه ی DFS و BFS</vt:lpstr>
      <vt:lpstr>مثال: مقایسه ی DFS و BFS</vt:lpstr>
      <vt:lpstr>افزایش عمق به صورت تکراری</vt:lpstr>
      <vt:lpstr>جستجوی هزینه ی یکنواخت</vt:lpstr>
      <vt:lpstr>جستجوی هزینه ی یکنواخت</vt:lpstr>
      <vt:lpstr>خواص UCS</vt:lpstr>
      <vt:lpstr>مثال: مقایسه ی BFS و UCS</vt:lpstr>
      <vt:lpstr>مثال: مقایسه ی BFS و UCS</vt:lpstr>
      <vt:lpstr>خلاصه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Lecture 2 - Uninformed Search</dc:title>
  <dc:creator>Preferred Customer</dc:creator>
  <cp:lastModifiedBy>mohammad hossini</cp:lastModifiedBy>
  <cp:revision>2086</cp:revision>
  <cp:lastPrinted>2018-08-28T05:21:10Z</cp:lastPrinted>
  <dcterms:created xsi:type="dcterms:W3CDTF">2004-08-27T04:16:05Z</dcterms:created>
  <dcterms:modified xsi:type="dcterms:W3CDTF">2023-12-28T07:36:29Z</dcterms:modified>
</cp:coreProperties>
</file>